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handoutMasterIdLst>
    <p:handoutMasterId r:id="rId35"/>
  </p:handoutMasterIdLst>
  <p:sldIdLst>
    <p:sldId id="336" r:id="rId3"/>
    <p:sldId id="257" r:id="rId4"/>
    <p:sldId id="301" r:id="rId6"/>
    <p:sldId id="306" r:id="rId7"/>
    <p:sldId id="307" r:id="rId8"/>
    <p:sldId id="308" r:id="rId9"/>
    <p:sldId id="318" r:id="rId10"/>
    <p:sldId id="314" r:id="rId11"/>
    <p:sldId id="315" r:id="rId12"/>
    <p:sldId id="311" r:id="rId13"/>
    <p:sldId id="313" r:id="rId14"/>
    <p:sldId id="312" r:id="rId15"/>
    <p:sldId id="323" r:id="rId16"/>
    <p:sldId id="365" r:id="rId17"/>
    <p:sldId id="317" r:id="rId18"/>
    <p:sldId id="302" r:id="rId19"/>
    <p:sldId id="324" r:id="rId20"/>
    <p:sldId id="325" r:id="rId21"/>
    <p:sldId id="327" r:id="rId22"/>
    <p:sldId id="329" r:id="rId23"/>
    <p:sldId id="330" r:id="rId24"/>
    <p:sldId id="303" r:id="rId25"/>
    <p:sldId id="331" r:id="rId26"/>
    <p:sldId id="332" r:id="rId27"/>
    <p:sldId id="333" r:id="rId28"/>
    <p:sldId id="334" r:id="rId29"/>
    <p:sldId id="305" r:id="rId30"/>
    <p:sldId id="367" r:id="rId31"/>
    <p:sldId id="364" r:id="rId32"/>
    <p:sldId id="337" r:id="rId33"/>
    <p:sldId id="382" r:id="rId34"/>
  </p:sldIdLst>
  <p:sldSz cx="12192000" cy="6858000"/>
  <p:notesSz cx="6858000" cy="9144000"/>
  <p:embeddedFontLst>
    <p:embeddedFont>
      <p:font typeface="Microsoft YaHei" panose="020B0503020204020204" pitchFamily="34" charset="-122"/>
      <p:regular r:id="rId39"/>
    </p:embeddedFont>
    <p:embeddedFont>
      <p:font typeface="Gilroy" panose="00000400000000000000" charset="0"/>
      <p:regular r:id="rId40"/>
    </p:embeddedFont>
    <p:embeddedFont>
      <p:font typeface="DM Serif Display" charset="0"/>
      <p:regular r:id="rId41"/>
      <p:italic r:id="rId42"/>
    </p:embeddedFont>
  </p:embeddedFontLst>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9" userDrawn="1">
          <p15:clr>
            <a:srgbClr val="A4A3A4"/>
          </p15:clr>
        </p15:guide>
        <p15:guide id="3" pos="461" userDrawn="1">
          <p15:clr>
            <a:srgbClr val="A4A3A4"/>
          </p15:clr>
        </p15:guide>
        <p15:guide id="4" pos="7197" userDrawn="1">
          <p15:clr>
            <a:srgbClr val="A4A3A4"/>
          </p15:clr>
        </p15:guide>
        <p15:guide id="5" orient="horz" pos="437" userDrawn="1">
          <p15:clr>
            <a:srgbClr val="A4A3A4"/>
          </p15:clr>
        </p15:guide>
        <p15:guide id="7" orient="horz" pos="708" userDrawn="1">
          <p15:clr>
            <a:srgbClr val="A4A3A4"/>
          </p15:clr>
        </p15:guide>
        <p15:guide id="8" orient="horz" pos="38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023D"/>
    <a:srgbClr val="221195"/>
    <a:srgbClr val="1A3497"/>
    <a:srgbClr val="1B56A6"/>
    <a:srgbClr val="AF2EE2"/>
    <a:srgbClr val="030452"/>
    <a:srgbClr val="C44BAD"/>
    <a:srgbClr val="1B7FC0"/>
    <a:srgbClr val="E653AD"/>
    <a:srgbClr val="0204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374" autoAdjust="0"/>
    <p:restoredTop sz="94660"/>
  </p:normalViewPr>
  <p:slideViewPr>
    <p:cSldViewPr snapToGrid="0" showGuides="1">
      <p:cViewPr varScale="1">
        <p:scale>
          <a:sx n="100" d="100"/>
          <a:sy n="100" d="100"/>
        </p:scale>
        <p:origin x="348" y="78"/>
      </p:cViewPr>
      <p:guideLst>
        <p:guide orient="horz" pos="2160"/>
        <p:guide pos="3839"/>
        <p:guide pos="461"/>
        <p:guide pos="7197"/>
        <p:guide orient="horz" pos="437"/>
        <p:guide orient="horz" pos="708"/>
        <p:guide orient="horz" pos="3870"/>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3" Type="http://schemas.openxmlformats.org/officeDocument/2006/relationships/tags" Target="tags/tag1.xml"/><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slide" Target="slides/slide2.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rial" panose="020B0604020202020204" pitchFamily="34" charset="0"/>
              <a:ea typeface="Arial" panose="020B0604020202020204" pitchFamily="3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rial" panose="020B0604020202020204" pitchFamily="34" charset="0"/>
                <a:ea typeface="Arial" panose="020B0604020202020204" pitchFamily="34" charset="0"/>
              </a:rPr>
            </a:fld>
            <a:endParaRPr lang="zh-CN" altLang="en-US">
              <a:latin typeface="Arial" panose="020B0604020202020204" pitchFamily="34" charset="0"/>
              <a:ea typeface="Arial" panose="020B0604020202020204" pitchFamily="3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rial" panose="020B0604020202020204" pitchFamily="34" charset="0"/>
                <a:ea typeface="Arial" panose="020B0604020202020204" pitchFamily="3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rial" panose="020B0604020202020204" pitchFamily="34" charset="0"/>
                <a:ea typeface="Arial" panose="020B0604020202020204" pitchFamily="34" charset="0"/>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rial" panose="020B0604020202020204" pitchFamily="34" charset="0"/>
                <a:ea typeface="Arial" panose="020B0604020202020204" pitchFamily="3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rial" panose="020B0604020202020204" pitchFamily="34" charset="0"/>
                <a:ea typeface="Arial" panose="020B0604020202020204" pitchFamily="34" charset="0"/>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1pPr>
    <a:lvl2pPr marL="4572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2pPr>
    <a:lvl3pPr marL="9144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3pPr>
    <a:lvl4pPr marL="13716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4pPr>
    <a:lvl5pPr marL="1828800" algn="l" defTabSz="914400" rtl="0" eaLnBrk="1" latinLnBrk="0" hangingPunct="1">
      <a:defRPr sz="1200" kern="1200">
        <a:solidFill>
          <a:schemeClr val="tx1"/>
        </a:solidFill>
        <a:latin typeface="Arial" panose="020B0604020202020204" pitchFamily="34" charset="0"/>
        <a:ea typeface="Arial" panose="020B0604020202020204" pitchFamily="34"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3"/>
          </p:nvPr>
        </p:nvSpPr>
        <p:spPr/>
        <p:txBody>
          <a:bodyPr/>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35D21C1-192A-433B-AA91-106F9135B2A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5639C0-D7C8-48AA-AF63-0D692BECED20}"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5D21C1-192A-433B-AA91-106F9135B2A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39C0-D7C8-48AA-AF63-0D692BECED2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6.png"/><Relationship Id="rId1"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9.png"/><Relationship Id="rId1"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28.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7.jpeg"/><Relationship Id="rId7" Type="http://schemas.openxmlformats.org/officeDocument/2006/relationships/image" Target="../media/image6.png"/><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10.png"/><Relationship Id="rId14" Type="http://schemas.openxmlformats.org/officeDocument/2006/relationships/notesSlide" Target="../notesSlides/notesSlide7.xml"/><Relationship Id="rId13" Type="http://schemas.openxmlformats.org/officeDocument/2006/relationships/slideLayout" Target="../slideLayouts/slideLayout7.xml"/><Relationship Id="rId12" Type="http://schemas.openxmlformats.org/officeDocument/2006/relationships/image" Target="../media/image51.png"/><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8.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1" Type="http://schemas.openxmlformats.org/officeDocument/2006/relationships/slideLayout" Target="../slideLayouts/slideLayout7.xml"/><Relationship Id="rId10" Type="http://schemas.openxmlformats.org/officeDocument/2006/relationships/image" Target="../media/image12.png"/><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27" name="任意多边形: 形状 26"/>
          <p:cNvSpPr/>
          <p:nvPr/>
        </p:nvSpPr>
        <p:spPr>
          <a:xfrm>
            <a:off x="0" y="5787958"/>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p:cNvGrpSpPr/>
          <p:nvPr/>
        </p:nvGrpSpPr>
        <p:grpSpPr>
          <a:xfrm>
            <a:off x="5788597" y="5447975"/>
            <a:ext cx="614806" cy="614806"/>
            <a:chOff x="1984442" y="5680952"/>
            <a:chExt cx="476655" cy="476655"/>
          </a:xfrm>
        </p:grpSpPr>
        <p:sp>
          <p:nvSpPr>
            <p:cNvPr id="28" name="椭圆 27"/>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文本框 31"/>
          <p:cNvSpPr txBox="1"/>
          <p:nvPr/>
        </p:nvSpPr>
        <p:spPr>
          <a:xfrm>
            <a:off x="10440574" y="6475719"/>
            <a:ext cx="2893925" cy="261610"/>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r>
              <a:rPr lang="en-US" altLang="zh-CN" sz="1100" dirty="0">
                <a:solidFill>
                  <a:schemeClr val="bg1"/>
                </a:solidFill>
                <a:ea typeface="Arial" panose="020B0604020202020204" pitchFamily="34" charset="0"/>
              </a:rPr>
              <a:t>PRESENTATION</a:t>
            </a:r>
            <a:endParaRPr lang="en-US" altLang="zh-CN" sz="1100" dirty="0">
              <a:solidFill>
                <a:schemeClr val="bg1"/>
              </a:solidFill>
              <a:ea typeface="Arial" panose="020B0604020202020204" pitchFamily="34" charset="0"/>
            </a:endParaRPr>
          </a:p>
        </p:txBody>
      </p:sp>
      <p:sp>
        <p:nvSpPr>
          <p:cNvPr id="34" name="文本框 33"/>
          <p:cNvSpPr txBox="1"/>
          <p:nvPr/>
        </p:nvSpPr>
        <p:spPr>
          <a:xfrm>
            <a:off x="620214" y="6474900"/>
            <a:ext cx="4255241" cy="260350"/>
          </a:xfrm>
          <a:prstGeom prst="rect">
            <a:avLst/>
          </a:prstGeom>
          <a:noFill/>
        </p:spPr>
        <p:txBody>
          <a:bodyPr wrap="square">
            <a:spAutoFit/>
          </a:bodyPr>
          <a:lstStyle>
            <a:defPPr>
              <a:defRPr lang="zh-CN"/>
            </a:defPPr>
            <a:lvl1pPr>
              <a:defRPr sz="1050"/>
            </a:lvl1pPr>
          </a:lstStyle>
          <a:p>
            <a:pPr fontAlgn="ctr"/>
            <a:r>
              <a:rPr lang="en-US" altLang="zh-CN" sz="1100" dirty="0">
                <a:solidFill>
                  <a:schemeClr val="bg1"/>
                </a:solidFill>
                <a:effectLst/>
                <a:latin typeface="+mj-lt"/>
                <a:ea typeface="Arial" panose="020B0604020202020204" pitchFamily="34" charset="0"/>
                <a:sym typeface="+mn-ea"/>
              </a:rPr>
              <a:t>Practical Data Science</a:t>
            </a:r>
            <a:endParaRPr lang="en-US" altLang="zh-CN" sz="1100" dirty="0">
              <a:solidFill>
                <a:schemeClr val="bg1"/>
              </a:solidFill>
            </a:endParaRPr>
          </a:p>
        </p:txBody>
      </p:sp>
      <p:pic>
        <p:nvPicPr>
          <p:cNvPr id="6" name="图片 38"/>
          <p:cNvPicPr>
            <a:picLocks noChangeAspect="1"/>
          </p:cNvPicPr>
          <p:nvPr/>
        </p:nvPicPr>
        <p:blipFill rotWithShape="1">
          <a:blip r:embed="rId2"/>
          <a:srcRect l="36713" t="47403" b="12967"/>
          <a:stretch>
            <a:fillRect/>
          </a:stretch>
        </p:blipFill>
        <p:spPr>
          <a:xfrm>
            <a:off x="0" y="-26220"/>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8" name="文本框 1"/>
          <p:cNvSpPr txBox="1"/>
          <p:nvPr/>
        </p:nvSpPr>
        <p:spPr>
          <a:xfrm>
            <a:off x="2246630" y="2052320"/>
            <a:ext cx="7698740" cy="1096645"/>
          </a:xfrm>
          <a:prstGeom prst="rect">
            <a:avLst/>
          </a:prstGeom>
          <a:noFill/>
        </p:spPr>
        <p:txBody>
          <a:bodyPr wrap="square">
            <a:noAutofit/>
          </a:bodyPr>
          <a:p>
            <a:r>
              <a:rPr lang="en-US" altLang="zh-CN" sz="6000" dirty="0">
                <a:solidFill>
                  <a:schemeClr val="bg1"/>
                </a:solidFill>
                <a:effectLst/>
                <a:latin typeface="+mj-lt"/>
                <a:ea typeface="Arial" panose="020B0604020202020204" pitchFamily="34" charset="0"/>
                <a:sym typeface="+mn-ea"/>
              </a:rPr>
              <a:t>Urban Visual Analysis</a:t>
            </a:r>
            <a:endParaRPr lang="en-US" altLang="zh-CN" sz="6000" b="0" i="0" u="none" strike="noStrike" dirty="0">
              <a:solidFill>
                <a:schemeClr val="bg1"/>
              </a:solidFill>
              <a:effectLst/>
              <a:latin typeface="+mj-lt"/>
              <a:ea typeface="Arial" panose="020B0604020202020204" pitchFamily="34" charset="0"/>
            </a:endParaRPr>
          </a:p>
          <a:p>
            <a:endParaRPr lang="zh-CN" altLang="en-US" sz="6000" dirty="0">
              <a:solidFill>
                <a:schemeClr val="bg1"/>
              </a:solidFill>
              <a:latin typeface="+mj-lt"/>
              <a:ea typeface="Gilroy" panose="00000400000000000000" charset="0"/>
            </a:endParaRPr>
          </a:p>
        </p:txBody>
      </p:sp>
      <p:sp>
        <p:nvSpPr>
          <p:cNvPr id="9" name="文本框 6"/>
          <p:cNvSpPr txBox="1"/>
          <p:nvPr/>
        </p:nvSpPr>
        <p:spPr>
          <a:xfrm>
            <a:off x="5344795" y="3011170"/>
            <a:ext cx="1527810" cy="306705"/>
          </a:xfrm>
          <a:prstGeom prst="rect">
            <a:avLst/>
          </a:prstGeom>
          <a:noFill/>
        </p:spPr>
        <p:txBody>
          <a:bodyPr wrap="square">
            <a:spAutoFit/>
          </a:bodyPr>
          <a:p>
            <a:pPr fontAlgn="ctr"/>
            <a:r>
              <a:rPr lang="en-US" altLang="zh-CN" sz="1400" b="0" i="0" u="none" strike="noStrike" dirty="0">
                <a:solidFill>
                  <a:schemeClr val="bg1"/>
                </a:solidFill>
                <a:effectLst/>
                <a:latin typeface="+mj-lt"/>
                <a:ea typeface="Arial" panose="020B0604020202020204" pitchFamily="34" charset="0"/>
              </a:rPr>
              <a:t>Kagioglou Maria</a:t>
            </a:r>
            <a:endParaRPr lang="en-US" altLang="zh-CN" sz="1400" b="0" i="0" u="none" strike="noStrike" dirty="0">
              <a:solidFill>
                <a:schemeClr val="bg1"/>
              </a:solidFill>
              <a:effectLst/>
              <a:latin typeface="+mj-lt"/>
              <a:ea typeface="Arial" panose="020B0604020202020204" pitchFamily="34" charset="0"/>
            </a:endParaRPr>
          </a:p>
        </p:txBody>
      </p:sp>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Shape Features</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srcRect l="66850" t="50051"/>
          <a:stretch>
            <a:fillRect/>
          </a:stretch>
        </p:blipFill>
        <p:spPr>
          <a:xfrm>
            <a:off x="542290" y="870585"/>
            <a:ext cx="4937760" cy="4947285"/>
          </a:xfrm>
          <a:prstGeom prst="rect">
            <a:avLst/>
          </a:prstGeom>
        </p:spPr>
      </p:pic>
      <p:sp>
        <p:nvSpPr>
          <p:cNvPr id="4" name="Rectangles 3"/>
          <p:cNvSpPr/>
          <p:nvPr/>
        </p:nvSpPr>
        <p:spPr>
          <a:xfrm>
            <a:off x="5787390" y="2833370"/>
            <a:ext cx="6268720"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Converts the Input Image to Grayscale</a:t>
            </a:r>
            <a:r>
              <a:rPr lang="en-US" b="1">
                <a:solidFill>
                  <a:srgbClr val="002060"/>
                </a:solidFill>
              </a:rPr>
              <a:t>.</a:t>
            </a:r>
            <a:endParaRPr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B</a:t>
            </a:r>
            <a:r>
              <a:rPr b="1">
                <a:solidFill>
                  <a:srgbClr val="002060"/>
                </a:solidFill>
              </a:rPr>
              <a:t>inary thresholding to the grayscale image using </a:t>
            </a:r>
            <a:r>
              <a:rPr lang="en-US" b="1">
                <a:solidFill>
                  <a:srgbClr val="002060"/>
                </a:solidFill>
              </a:rPr>
              <a:t>‘</a:t>
            </a:r>
            <a:r>
              <a:rPr b="1">
                <a:solidFill>
                  <a:srgbClr val="002060"/>
                </a:solidFill>
              </a:rPr>
              <a:t>cv2.threshold</a:t>
            </a:r>
            <a:r>
              <a:rPr lang="en-US" b="1">
                <a:solidFill>
                  <a:srgbClr val="002060"/>
                </a:solidFill>
              </a:rPr>
              <a:t>’</a:t>
            </a:r>
            <a:r>
              <a:rPr b="1">
                <a:solidFill>
                  <a:srgbClr val="002060"/>
                </a:solidFill>
              </a:rPr>
              <a:t> with a fixed threshold value of 128</a:t>
            </a:r>
            <a:r>
              <a:rPr lang="en-US" b="1">
                <a:solidFill>
                  <a:srgbClr val="002060"/>
                </a:solidFill>
              </a:rPr>
              <a:t>: above the threshold are set to 255 (white), and those below are set to 0 (black).</a:t>
            </a:r>
            <a:endParaRPr lang="en-US"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Detects contours in the thresholded binary image using cv2.findContours.</a:t>
            </a:r>
            <a:endParaRPr lang="en-US"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Number of features to max_contours = 600. </a:t>
            </a:r>
            <a:endParaRPr lang="en-US" b="1">
              <a:solidFill>
                <a:srgbClr val="002060"/>
              </a:solidFill>
            </a:endParaRPr>
          </a:p>
          <a:p>
            <a:pPr marL="285750" indent="-285750" algn="l">
              <a:lnSpc>
                <a:spcPct val="150000"/>
              </a:lnSpc>
              <a:buFont typeface="Wingdings" panose="05000000000000000000" charset="0"/>
              <a:buChar char="Ø"/>
            </a:pPr>
            <a:endParaRPr lang="en-US" b="1">
              <a:solidFill>
                <a:srgbClr val="002060"/>
              </a:solidFill>
            </a:endParaRPr>
          </a:p>
        </p:txBody>
      </p:sp>
      <p:sp>
        <p:nvSpPr>
          <p:cNvPr id="3" name="Rectangles 2"/>
          <p:cNvSpPr/>
          <p:nvPr/>
        </p:nvSpPr>
        <p:spPr>
          <a:xfrm>
            <a:off x="8255" y="5628005"/>
            <a:ext cx="11844655" cy="122555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Compute shape-related features by analyzing image contours.</a:t>
            </a:r>
            <a:endParaRPr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Q</a:t>
            </a:r>
            <a:r>
              <a:rPr b="1">
                <a:solidFill>
                  <a:srgbClr val="002060"/>
                </a:solidFill>
              </a:rPr>
              <a:t>uantif</a:t>
            </a:r>
            <a:r>
              <a:rPr lang="en-US" b="1">
                <a:solidFill>
                  <a:srgbClr val="002060"/>
                </a:solidFill>
              </a:rPr>
              <a:t>y</a:t>
            </a:r>
            <a:r>
              <a:rPr b="1">
                <a:solidFill>
                  <a:srgbClr val="002060"/>
                </a:solidFill>
              </a:rPr>
              <a:t> the geometrical</a:t>
            </a:r>
            <a:r>
              <a:rPr lang="en-US" b="1">
                <a:solidFill>
                  <a:srgbClr val="002060"/>
                </a:solidFill>
              </a:rPr>
              <a:t> properties of objects in an image. </a:t>
            </a:r>
            <a:endParaRPr lang="en-US"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Detecting circles, polygons, small vs. large objects  etc.</a:t>
            </a:r>
            <a:endParaRPr lang="en-US" b="1">
              <a:solidFill>
                <a:srgbClr val="002060"/>
              </a:solidFill>
            </a:endParaRPr>
          </a:p>
        </p:txBody>
      </p:sp>
      <p:sp>
        <p:nvSpPr>
          <p:cNvPr id="5" name="Slide Number Placeholder 4"/>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Edge Density</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0" y="5883910"/>
            <a:ext cx="1184465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Quantifies the amount of structural detail </a:t>
            </a:r>
            <a:r>
              <a:rPr lang="en-US" b="1">
                <a:solidFill>
                  <a:srgbClr val="002060"/>
                </a:solidFill>
              </a:rPr>
              <a:t>&amp; complexity </a:t>
            </a:r>
            <a:r>
              <a:rPr b="1">
                <a:solidFill>
                  <a:srgbClr val="002060"/>
                </a:solidFill>
              </a:rPr>
              <a:t>in the image.</a:t>
            </a:r>
            <a:endParaRPr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Object Detection, scene complexity analysis.</a:t>
            </a:r>
            <a:endParaRPr lang="en-US"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Details or busy scenes vs smoothness or plain regions, urban environments  vs. natural scenes. </a:t>
            </a:r>
            <a:endParaRPr lang="en-US" b="1">
              <a:solidFill>
                <a:srgbClr val="002060"/>
              </a:solidFill>
            </a:endParaRPr>
          </a:p>
        </p:txBody>
      </p:sp>
      <p:pic>
        <p:nvPicPr>
          <p:cNvPr id="2" name="Picture 1"/>
          <p:cNvPicPr>
            <a:picLocks noChangeAspect="1"/>
          </p:cNvPicPr>
          <p:nvPr/>
        </p:nvPicPr>
        <p:blipFill>
          <a:blip r:embed="rId1"/>
          <a:srcRect l="66850" b="49949"/>
          <a:stretch>
            <a:fillRect/>
          </a:stretch>
        </p:blipFill>
        <p:spPr>
          <a:xfrm>
            <a:off x="328930" y="853440"/>
            <a:ext cx="4918075" cy="4937760"/>
          </a:xfrm>
          <a:prstGeom prst="rect">
            <a:avLst/>
          </a:prstGeom>
        </p:spPr>
      </p:pic>
      <p:sp>
        <p:nvSpPr>
          <p:cNvPr id="4" name="Rectangles 3"/>
          <p:cNvSpPr/>
          <p:nvPr/>
        </p:nvSpPr>
        <p:spPr>
          <a:xfrm>
            <a:off x="5787390" y="2833370"/>
            <a:ext cx="6268720"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 The Canny edge detection algorithm (cv2.Canny) is applied to the grayscale image with very low thresholds (threshold1=1, threshold2=1) to detect edges.</a:t>
            </a:r>
            <a:endParaRPr lang="en-US" b="1">
              <a:solidFill>
                <a:srgbClr val="002060"/>
              </a:solidFill>
            </a:endParaRPr>
          </a:p>
        </p:txBody>
      </p:sp>
      <p:sp>
        <p:nvSpPr>
          <p:cNvPr id="5" name="Slide Number Placeholder 4"/>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Sharpness</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0" y="5999480"/>
            <a:ext cx="1184465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Higher variance indicates sharper images due to more intense and frequent changes in pixel intensity.</a:t>
            </a:r>
            <a:endParaRPr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B</a:t>
            </a:r>
            <a:r>
              <a:rPr b="1">
                <a:solidFill>
                  <a:srgbClr val="002060"/>
                </a:solidFill>
              </a:rPr>
              <a:t>lurry or crisp</a:t>
            </a:r>
            <a:r>
              <a:rPr lang="en-US" b="1">
                <a:solidFill>
                  <a:srgbClr val="002060"/>
                </a:solidFill>
              </a:rPr>
              <a:t> image =&gt; readability or usability of the image.</a:t>
            </a:r>
            <a:endParaRPr lang="en-US" b="1">
              <a:solidFill>
                <a:srgbClr val="002060"/>
              </a:solidFill>
            </a:endParaRPr>
          </a:p>
        </p:txBody>
      </p:sp>
      <p:pic>
        <p:nvPicPr>
          <p:cNvPr id="2" name="Picture 1"/>
          <p:cNvPicPr>
            <a:picLocks noChangeAspect="1"/>
          </p:cNvPicPr>
          <p:nvPr/>
        </p:nvPicPr>
        <p:blipFill>
          <a:blip r:embed="rId1"/>
          <a:srcRect l="33625" r="33353" b="49801"/>
          <a:stretch>
            <a:fillRect/>
          </a:stretch>
        </p:blipFill>
        <p:spPr>
          <a:xfrm>
            <a:off x="387350" y="899795"/>
            <a:ext cx="5124450" cy="5179695"/>
          </a:xfrm>
          <a:prstGeom prst="rect">
            <a:avLst/>
          </a:prstGeom>
        </p:spPr>
      </p:pic>
      <p:sp>
        <p:nvSpPr>
          <p:cNvPr id="4" name="Rectangles 3"/>
          <p:cNvSpPr/>
          <p:nvPr/>
        </p:nvSpPr>
        <p:spPr>
          <a:xfrm>
            <a:off x="5787390" y="2833370"/>
            <a:ext cx="6268720"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 The Laplacian operator is applied to the grayscale version of the image (cv2.Laplacian), which calculates the second-order derivatives to detect rapid intensity changes (edges).</a:t>
            </a:r>
            <a:endParaRPr lang="en-US" b="1">
              <a:solidFill>
                <a:srgbClr val="002060"/>
              </a:solidFill>
            </a:endParaRPr>
          </a:p>
        </p:txBody>
      </p:sp>
      <p:sp>
        <p:nvSpPr>
          <p:cNvPr id="5" name="Slide Number Placeholder 4"/>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LBP Features</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54610" y="5677535"/>
            <a:ext cx="12246610"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40000"/>
              </a:lnSpc>
              <a:buFont typeface="Wingdings" panose="05000000000000000000" charset="0"/>
              <a:buChar char="Ø"/>
            </a:pPr>
            <a:r>
              <a:rPr lang="en-US" sz="1600" b="1">
                <a:solidFill>
                  <a:srgbClr val="002060"/>
                </a:solidFill>
              </a:rPr>
              <a:t>Computes Local Binary Pattern (LBP) : (lbp = local_binary_pattern(img, n_points, radius, method='uniform'))</a:t>
            </a:r>
            <a:endParaRPr lang="en-US" sz="1600" b="1">
              <a:solidFill>
                <a:srgbClr val="002060"/>
              </a:solidFill>
            </a:endParaRPr>
          </a:p>
          <a:p>
            <a:pPr marL="285750" indent="-285750" algn="l">
              <a:lnSpc>
                <a:spcPct val="140000"/>
              </a:lnSpc>
              <a:buFont typeface="Wingdings" panose="05000000000000000000" charset="0"/>
              <a:buChar char="Ø"/>
            </a:pPr>
            <a:r>
              <a:rPr lang="en-US" sz="1600" b="1">
                <a:solidFill>
                  <a:srgbClr val="002060"/>
                </a:solidFill>
              </a:rPr>
              <a:t>Captures local texture patterns by comparing a central pixel to its surrounding neighbors.</a:t>
            </a:r>
            <a:endParaRPr lang="en-US" sz="1600" b="1">
              <a:solidFill>
                <a:srgbClr val="002060"/>
              </a:solidFill>
            </a:endParaRPr>
          </a:p>
          <a:p>
            <a:pPr marL="285750" indent="-285750" algn="l">
              <a:lnSpc>
                <a:spcPct val="140000"/>
              </a:lnSpc>
              <a:buFont typeface="Wingdings" panose="05000000000000000000" charset="0"/>
              <a:buChar char="Ø"/>
            </a:pPr>
            <a:r>
              <a:rPr lang="en-US" sz="1600" b="1">
                <a:solidFill>
                  <a:srgbClr val="002060"/>
                </a:solidFill>
              </a:rPr>
              <a:t>Rough vs. smooth textures, repetitive patterns, or uniform regions, classifying materials like wood, metal etc</a:t>
            </a:r>
            <a:endParaRPr lang="en-US" sz="1600" b="1">
              <a:solidFill>
                <a:srgbClr val="002060"/>
              </a:solidFill>
            </a:endParaRPr>
          </a:p>
          <a:p>
            <a:pPr indent="0" algn="ctr">
              <a:lnSpc>
                <a:spcPct val="140000"/>
              </a:lnSpc>
              <a:buFont typeface="Wingdings" panose="05000000000000000000" charset="0"/>
              <a:buNone/>
            </a:pPr>
            <a:r>
              <a:rPr lang="en-US" b="1">
                <a:solidFill>
                  <a:srgbClr val="002060"/>
                </a:solidFill>
                <a:latin typeface="+mj-lt"/>
                <a:cs typeface="+mj-lt"/>
              </a:rPr>
              <a:t>Provides the mean and standard deviation of the LBP histogram, describing the texture's uniformity and variability.</a:t>
            </a:r>
            <a:endParaRPr lang="en-US" b="1">
              <a:solidFill>
                <a:srgbClr val="002060"/>
              </a:solidFill>
              <a:latin typeface="+mj-lt"/>
              <a:cs typeface="+mj-lt"/>
            </a:endParaRPr>
          </a:p>
        </p:txBody>
      </p:sp>
      <p:pic>
        <p:nvPicPr>
          <p:cNvPr id="2" name="Picture 1"/>
          <p:cNvPicPr>
            <a:picLocks noChangeAspect="1"/>
          </p:cNvPicPr>
          <p:nvPr/>
        </p:nvPicPr>
        <p:blipFill>
          <a:blip r:embed="rId1"/>
          <a:srcRect l="32959" t="74752"/>
          <a:stretch>
            <a:fillRect/>
          </a:stretch>
        </p:blipFill>
        <p:spPr>
          <a:xfrm>
            <a:off x="800100" y="1315720"/>
            <a:ext cx="10808335" cy="3050540"/>
          </a:xfrm>
          <a:prstGeom prst="rect">
            <a:avLst/>
          </a:prstGeom>
        </p:spPr>
      </p:pic>
      <p:sp>
        <p:nvSpPr>
          <p:cNvPr id="6" name="Rectangles 5"/>
          <p:cNvSpPr/>
          <p:nvPr/>
        </p:nvSpPr>
        <p:spPr>
          <a:xfrm>
            <a:off x="24765" y="4479925"/>
            <a:ext cx="1181925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20000"/>
              </a:lnSpc>
              <a:buFont typeface="Wingdings" panose="05000000000000000000" charset="0"/>
              <a:buChar char="Ø"/>
            </a:pPr>
            <a:r>
              <a:rPr lang="en-US" sz="1600" b="1">
                <a:solidFill>
                  <a:srgbClr val="002060"/>
                </a:solidFill>
                <a:sym typeface="+mn-ea"/>
              </a:rPr>
              <a:t>G</a:t>
            </a:r>
            <a:r>
              <a:rPr sz="1600" b="1">
                <a:solidFill>
                  <a:srgbClr val="002060"/>
                </a:solidFill>
                <a:sym typeface="+mn-ea"/>
              </a:rPr>
              <a:t>rayscale image</a:t>
            </a:r>
            <a:r>
              <a:rPr lang="en-US" sz="1600" b="1">
                <a:solidFill>
                  <a:srgbClr val="002060"/>
                </a:solidFill>
                <a:sym typeface="+mn-ea"/>
              </a:rPr>
              <a:t>.</a:t>
            </a:r>
            <a:endParaRPr lang="en-US" sz="1600" b="1">
              <a:solidFill>
                <a:srgbClr val="002060"/>
              </a:solidFill>
              <a:sym typeface="+mn-ea"/>
            </a:endParaRPr>
          </a:p>
          <a:p>
            <a:pPr marL="285750" indent="-285750" algn="l">
              <a:lnSpc>
                <a:spcPct val="120000"/>
              </a:lnSpc>
              <a:buFont typeface="Wingdings" panose="05000000000000000000" charset="0"/>
              <a:buChar char="Ø"/>
            </a:pPr>
            <a:r>
              <a:rPr lang="en-US" sz="1600" b="1">
                <a:solidFill>
                  <a:srgbClr val="002060"/>
                </a:solidFill>
              </a:rPr>
              <a:t>Parameters for LBP Calculation: </a:t>
            </a:r>
            <a:endParaRPr lang="en-US" sz="1600" b="1">
              <a:solidFill>
                <a:srgbClr val="002060"/>
              </a:solidFill>
            </a:endParaRPr>
          </a:p>
          <a:p>
            <a:pPr marL="800100" lvl="1" indent="-342900" algn="l">
              <a:lnSpc>
                <a:spcPct val="120000"/>
              </a:lnSpc>
              <a:buFont typeface="Wingdings" panose="05000000000000000000" charset="0"/>
              <a:buAutoNum type="arabicPeriod"/>
            </a:pPr>
            <a:r>
              <a:rPr lang="en-US" sz="1600" b="1">
                <a:solidFill>
                  <a:srgbClr val="002060"/>
                </a:solidFill>
              </a:rPr>
              <a:t>radius = 4: (distance between the central pixel and its neighbors)</a:t>
            </a:r>
            <a:endParaRPr lang="en-US" sz="1600" b="1">
              <a:solidFill>
                <a:srgbClr val="002060"/>
              </a:solidFill>
            </a:endParaRPr>
          </a:p>
          <a:p>
            <a:pPr marL="800100" lvl="1" indent="-342900" algn="l">
              <a:lnSpc>
                <a:spcPct val="120000"/>
              </a:lnSpc>
              <a:buFont typeface="Wingdings" panose="05000000000000000000" charset="0"/>
              <a:buAutoNum type="arabicPeriod"/>
            </a:pPr>
            <a:r>
              <a:rPr lang="en-US" sz="1600" b="1">
                <a:solidFill>
                  <a:srgbClr val="002060"/>
                </a:solidFill>
              </a:rPr>
              <a:t>n_points = 9 * radius: ( total number of neighboring points that will be considered)</a:t>
            </a:r>
            <a:endParaRPr lang="en-US" sz="1600" b="1">
              <a:solidFill>
                <a:srgbClr val="002060"/>
              </a:solidFill>
            </a:endParaRPr>
          </a:p>
        </p:txBody>
      </p:sp>
      <p:sp>
        <p:nvSpPr>
          <p:cNvPr id="4" name="Slide Number Placeholder 3"/>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Fractal Dimension</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0" y="5512435"/>
            <a:ext cx="12246610"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ctr">
              <a:lnSpc>
                <a:spcPct val="140000"/>
              </a:lnSpc>
              <a:buFont typeface="Wingdings" panose="05000000000000000000" charset="0"/>
              <a:buNone/>
            </a:pPr>
            <a:r>
              <a:rPr lang="en-US" b="1">
                <a:solidFill>
                  <a:srgbClr val="002060"/>
                </a:solidFill>
                <a:latin typeface="+mj-lt"/>
                <a:cs typeface="+mj-lt"/>
              </a:rPr>
              <a:t>Measure of its complexity and self-similarity-patterns that are irregular or fragmented, such as natural textures (rivers, mountains) &amp; landscapes.</a:t>
            </a:r>
            <a:endParaRPr lang="en-US" b="1">
              <a:solidFill>
                <a:srgbClr val="002060"/>
              </a:solidFill>
              <a:latin typeface="+mj-lt"/>
              <a:cs typeface="+mj-lt"/>
            </a:endParaRPr>
          </a:p>
        </p:txBody>
      </p:sp>
      <p:sp>
        <p:nvSpPr>
          <p:cNvPr id="4" name="Rectangles 3"/>
          <p:cNvSpPr/>
          <p:nvPr/>
        </p:nvSpPr>
        <p:spPr>
          <a:xfrm>
            <a:off x="6358890" y="3154045"/>
            <a:ext cx="546036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lvl="1" indent="0" algn="l">
              <a:lnSpc>
                <a:spcPct val="120000"/>
              </a:lnSpc>
              <a:buFont typeface="Wingdings" panose="05000000000000000000" charset="0"/>
              <a:buNone/>
            </a:pPr>
            <a:endParaRPr lang="en-US" sz="1600" b="1">
              <a:solidFill>
                <a:srgbClr val="002060"/>
              </a:solidFill>
            </a:endParaRPr>
          </a:p>
        </p:txBody>
      </p:sp>
      <p:pic>
        <p:nvPicPr>
          <p:cNvPr id="7" name="Picture 6"/>
          <p:cNvPicPr>
            <a:picLocks noChangeAspect="1"/>
          </p:cNvPicPr>
          <p:nvPr/>
        </p:nvPicPr>
        <p:blipFill>
          <a:blip r:embed="rId1"/>
          <a:srcRect l="33245" t="25006" r="33734" b="49790"/>
          <a:stretch>
            <a:fillRect/>
          </a:stretch>
        </p:blipFill>
        <p:spPr>
          <a:xfrm>
            <a:off x="59690" y="1082040"/>
            <a:ext cx="5911850" cy="3382645"/>
          </a:xfrm>
          <a:prstGeom prst="rect">
            <a:avLst/>
          </a:prstGeom>
        </p:spPr>
      </p:pic>
      <mc:AlternateContent xmlns:mc="http://schemas.openxmlformats.org/markup-compatibility/2006">
        <mc:Choice xmlns:a14="http://schemas.microsoft.com/office/drawing/2010/main" Requires="a14">
          <p:sp>
            <p:nvSpPr>
              <p:cNvPr id="8" name="Text Box 7"/>
              <p:cNvSpPr txBox="1"/>
              <p:nvPr/>
            </p:nvSpPr>
            <p:spPr>
              <a:xfrm>
                <a:off x="6925945" y="1268095"/>
                <a:ext cx="3847465" cy="85407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altLang="en-GB" sz="2400" i="1">
                          <a:solidFill>
                            <a:srgbClr val="06023D"/>
                          </a:solidFill>
                          <a:latin typeface="Cambria Math" panose="02040503050406030204" charset="0"/>
                          <a:cs typeface="Cambria Math" panose="02040503050406030204" charset="0"/>
                        </a:rPr>
                        <m:t>𝐷</m:t>
                      </m:r>
                      <m:r>
                        <a:rPr lang="en-US" altLang="en-GB" sz="2400" i="1">
                          <a:solidFill>
                            <a:srgbClr val="06023D"/>
                          </a:solidFill>
                          <a:latin typeface="Cambria Math" panose="02040503050406030204" charset="0"/>
                          <a:cs typeface="Cambria Math" panose="02040503050406030204" charset="0"/>
                        </a:rPr>
                        <m:t> =</m:t>
                      </m:r>
                      <m:r>
                        <a:rPr lang="en-US" altLang="en-GB" sz="2400" i="1">
                          <a:solidFill>
                            <a:srgbClr val="06023D"/>
                          </a:solidFill>
                          <a:latin typeface="Cambria Math" panose="02040503050406030204" charset="0"/>
                          <a:cs typeface="Cambria Math" panose="02040503050406030204" charset="0"/>
                        </a:rPr>
                        <m:t>−</m:t>
                      </m:r>
                      <m:r>
                        <a:rPr lang="en-US" altLang="en-GB" sz="2400" i="1">
                          <a:solidFill>
                            <a:srgbClr val="06023D"/>
                          </a:solidFill>
                          <a:latin typeface="Cambria Math" panose="02040503050406030204" charset="0"/>
                          <a:cs typeface="Cambria Math" panose="02040503050406030204" charset="0"/>
                        </a:rPr>
                        <m:t> </m:t>
                      </m:r>
                      <m:f>
                        <m:fPr>
                          <m:ctrlPr>
                            <a:rPr lang="en-US" altLang="en-GB" sz="2400" i="1">
                              <a:solidFill>
                                <a:srgbClr val="06023D"/>
                              </a:solidFill>
                              <a:latin typeface="Cambria Math" panose="02040503050406030204" charset="0"/>
                              <a:cs typeface="Cambria Math" panose="02040503050406030204" charset="0"/>
                            </a:rPr>
                          </m:ctrlPr>
                        </m:fPr>
                        <m:num>
                          <m:r>
                            <a:rPr lang="en-US" altLang="en-GB" sz="2400" i="1">
                              <a:solidFill>
                                <a:srgbClr val="06023D"/>
                              </a:solidFill>
                              <a:latin typeface="Cambria Math" panose="02040503050406030204" charset="0"/>
                              <a:cs typeface="Cambria Math" panose="02040503050406030204" charset="0"/>
                            </a:rPr>
                            <m:t>𝑙𝑜𝑔</m:t>
                          </m:r>
                          <m:r>
                            <a:rPr lang="en-US" altLang="en-GB" sz="2400" i="1">
                              <a:solidFill>
                                <a:srgbClr val="06023D"/>
                              </a:solidFill>
                              <a:latin typeface="Cambria Math" panose="02040503050406030204" charset="0"/>
                              <a:cs typeface="Cambria Math" panose="02040503050406030204" charset="0"/>
                            </a:rPr>
                            <m:t>(</m:t>
                          </m:r>
                          <m:r>
                            <a:rPr lang="en-US" altLang="en-GB" sz="2400" i="1">
                              <a:solidFill>
                                <a:srgbClr val="06023D"/>
                              </a:solidFill>
                              <a:latin typeface="Cambria Math" panose="02040503050406030204" charset="0"/>
                              <a:cs typeface="Cambria Math" panose="02040503050406030204" charset="0"/>
                            </a:rPr>
                            <m:t>𝑁</m:t>
                          </m:r>
                          <m:r>
                            <a:rPr lang="en-US" altLang="en-GB" sz="2400" i="1">
                              <a:solidFill>
                                <a:srgbClr val="06023D"/>
                              </a:solidFill>
                              <a:latin typeface="Cambria Math" panose="02040503050406030204" charset="0"/>
                              <a:cs typeface="Cambria Math" panose="02040503050406030204" charset="0"/>
                            </a:rPr>
                            <m:t>(</m:t>
                          </m:r>
                          <m:r>
                            <a:rPr lang="en-US" altLang="en-GB" sz="2400" i="1">
                              <a:solidFill>
                                <a:srgbClr val="06023D"/>
                              </a:solidFill>
                              <a:latin typeface="Cambria Math" panose="02040503050406030204" charset="0"/>
                              <a:cs typeface="Cambria Math" panose="02040503050406030204" charset="0"/>
                            </a:rPr>
                            <m:t>𝑠</m:t>
                          </m:r>
                          <m:r>
                            <a:rPr lang="en-US" altLang="en-GB" sz="2400" i="1">
                              <a:solidFill>
                                <a:srgbClr val="06023D"/>
                              </a:solidFill>
                              <a:latin typeface="Cambria Math" panose="02040503050406030204" charset="0"/>
                              <a:cs typeface="Cambria Math" panose="02040503050406030204" charset="0"/>
                            </a:rPr>
                            <m:t>))</m:t>
                          </m:r>
                        </m:num>
                        <m:den>
                          <m:r>
                            <a:rPr lang="en-US" altLang="en-GB" sz="2400" i="1">
                              <a:solidFill>
                                <a:srgbClr val="06023D"/>
                              </a:solidFill>
                              <a:latin typeface="Cambria Math" panose="02040503050406030204" charset="0"/>
                              <a:cs typeface="Cambria Math" panose="02040503050406030204" charset="0"/>
                            </a:rPr>
                            <m:t>𝑙𝑜𝑔</m:t>
                          </m:r>
                          <m:r>
                            <a:rPr lang="en-US" altLang="en-GB" sz="2400" i="1">
                              <a:solidFill>
                                <a:srgbClr val="06023D"/>
                              </a:solidFill>
                              <a:latin typeface="Cambria Math" panose="02040503050406030204" charset="0"/>
                              <a:cs typeface="Cambria Math" panose="02040503050406030204" charset="0"/>
                            </a:rPr>
                            <m:t>(</m:t>
                          </m:r>
                          <m:r>
                            <a:rPr lang="en-US" altLang="en-GB" sz="2400" i="1">
                              <a:solidFill>
                                <a:srgbClr val="06023D"/>
                              </a:solidFill>
                              <a:latin typeface="Cambria Math" panose="02040503050406030204" charset="0"/>
                              <a:cs typeface="Cambria Math" panose="02040503050406030204" charset="0"/>
                            </a:rPr>
                            <m:t>𝑠</m:t>
                          </m:r>
                          <m:r>
                            <a:rPr lang="en-US" altLang="en-GB" sz="2400" i="1">
                              <a:solidFill>
                                <a:srgbClr val="06023D"/>
                              </a:solidFill>
                              <a:latin typeface="Cambria Math" panose="02040503050406030204" charset="0"/>
                              <a:cs typeface="Cambria Math" panose="02040503050406030204" charset="0"/>
                            </a:rPr>
                            <m:t>)</m:t>
                          </m:r>
                        </m:den>
                      </m:f>
                    </m:oMath>
                  </m:oMathPara>
                </a14:m>
                <a:endParaRPr lang="en-US" altLang="en-GB" sz="2400" i="1">
                  <a:solidFill>
                    <a:srgbClr val="06023D"/>
                  </a:solidFill>
                  <a:latin typeface="Cambria Math" panose="02040503050406030204" charset="0"/>
                  <a:cs typeface="Cambria Math" panose="02040503050406030204" charset="0"/>
                </a:endParaRPr>
              </a:p>
            </p:txBody>
          </p:sp>
        </mc:Choice>
        <mc:Fallback>
          <p:sp>
            <p:nvSpPr>
              <p:cNvPr id="8" name="Text Box 7"/>
              <p:cNvSpPr txBox="1">
                <a:spLocks noRot="1" noChangeAspect="1" noMove="1" noResize="1" noEditPoints="1" noAdjustHandles="1" noChangeArrowheads="1" noChangeShapeType="1" noTextEdit="1"/>
              </p:cNvSpPr>
              <p:nvPr/>
            </p:nvSpPr>
            <p:spPr>
              <a:xfrm>
                <a:off x="6925945" y="1268095"/>
                <a:ext cx="3847465" cy="854075"/>
              </a:xfrm>
              <a:prstGeom prst="rect">
                <a:avLst/>
              </a:prstGeom>
              <a:blipFill rotWithShape="1">
                <a:blip r:embed="rId2"/>
                <a:stretch>
                  <a:fillRect/>
                </a:stretch>
              </a:blipFill>
            </p:spPr>
            <p:txBody>
              <a:bodyPr/>
              <a:lstStyle/>
              <a:p>
                <a:r>
                  <a:rPr lang="en-GB" altLang="en-US">
                    <a:noFill/>
                  </a:rPr>
                  <a:t> </a:t>
                </a:r>
              </a:p>
            </p:txBody>
          </p:sp>
        </mc:Fallback>
      </mc:AlternateContent>
      <p:sp>
        <p:nvSpPr>
          <p:cNvPr id="9" name="Text Box 8"/>
          <p:cNvSpPr txBox="1"/>
          <p:nvPr/>
        </p:nvSpPr>
        <p:spPr>
          <a:xfrm>
            <a:off x="6099175" y="2134235"/>
            <a:ext cx="5838825" cy="2553335"/>
          </a:xfrm>
          <a:prstGeom prst="rect">
            <a:avLst/>
          </a:prstGeom>
          <a:noFill/>
        </p:spPr>
        <p:txBody>
          <a:bodyPr wrap="square" rtlCol="0">
            <a:spAutoFit/>
          </a:bodyPr>
          <a:p>
            <a:r>
              <a:rPr lang="en-GB" altLang="en-US" sz="1600">
                <a:solidFill>
                  <a:srgbClr val="002060"/>
                </a:solidFill>
              </a:rPr>
              <a:t>Where:</a:t>
            </a:r>
            <a:endParaRPr lang="en-GB" altLang="en-US" sz="1600">
              <a:solidFill>
                <a:srgbClr val="002060"/>
              </a:solidFill>
            </a:endParaRPr>
          </a:p>
          <a:p>
            <a:pPr marL="342900" indent="-342900">
              <a:lnSpc>
                <a:spcPct val="200000"/>
              </a:lnSpc>
              <a:buAutoNum type="arabicPeriod"/>
            </a:pPr>
            <a:r>
              <a:rPr lang="en-GB" altLang="en-US" sz="1600" b="1">
                <a:solidFill>
                  <a:srgbClr val="002060"/>
                </a:solidFill>
              </a:rPr>
              <a:t>𝐷</a:t>
            </a:r>
            <a:r>
              <a:rPr lang="en-US" altLang="en-GB" sz="1600">
                <a:solidFill>
                  <a:srgbClr val="002060"/>
                </a:solidFill>
              </a:rPr>
              <a:t>: </a:t>
            </a:r>
            <a:r>
              <a:rPr lang="en-GB" altLang="en-US" sz="1600">
                <a:solidFill>
                  <a:srgbClr val="002060"/>
                </a:solidFill>
              </a:rPr>
              <a:t>the fractal dimension.</a:t>
            </a:r>
            <a:endParaRPr lang="en-GB" altLang="en-US" sz="1600">
              <a:solidFill>
                <a:srgbClr val="002060"/>
              </a:solidFill>
            </a:endParaRPr>
          </a:p>
          <a:p>
            <a:pPr marL="342900" indent="-342900">
              <a:lnSpc>
                <a:spcPct val="200000"/>
              </a:lnSpc>
              <a:buAutoNum type="arabicPeriod"/>
            </a:pPr>
            <a:r>
              <a:rPr lang="en-GB" altLang="en-US" sz="1600" b="1">
                <a:solidFill>
                  <a:srgbClr val="002060"/>
                </a:solidFill>
              </a:rPr>
              <a:t>N(s)</a:t>
            </a:r>
            <a:r>
              <a:rPr lang="en-US" altLang="en-GB" sz="1600" b="1">
                <a:solidFill>
                  <a:srgbClr val="002060"/>
                </a:solidFill>
              </a:rPr>
              <a:t>:</a:t>
            </a:r>
            <a:r>
              <a:rPr lang="en-GB" altLang="en-US" sz="1600">
                <a:solidFill>
                  <a:srgbClr val="002060"/>
                </a:solidFill>
              </a:rPr>
              <a:t> the number of non-zero pixels</a:t>
            </a:r>
            <a:r>
              <a:rPr lang="en-GB" altLang="en-US" sz="1600">
                <a:solidFill>
                  <a:srgbClr val="002060"/>
                </a:solidFill>
                <a:sym typeface="+mn-ea"/>
              </a:rPr>
              <a:t> at a given box size</a:t>
            </a:r>
            <a:r>
              <a:rPr lang="en-US" altLang="en-GB" sz="1600">
                <a:solidFill>
                  <a:srgbClr val="002060"/>
                </a:solidFill>
                <a:sym typeface="+mn-ea"/>
              </a:rPr>
              <a:t>.</a:t>
            </a:r>
            <a:r>
              <a:rPr lang="en-GB" altLang="en-US" sz="1600">
                <a:solidFill>
                  <a:srgbClr val="002060"/>
                </a:solidFill>
                <a:sym typeface="+mn-ea"/>
              </a:rPr>
              <a:t> </a:t>
            </a:r>
            <a:endParaRPr lang="en-GB" altLang="en-US" sz="1600">
              <a:solidFill>
                <a:srgbClr val="002060"/>
              </a:solidFill>
            </a:endParaRPr>
          </a:p>
          <a:p>
            <a:pPr marL="342900" indent="-342900">
              <a:lnSpc>
                <a:spcPct val="200000"/>
              </a:lnSpc>
              <a:buAutoNum type="arabicPeriod"/>
            </a:pPr>
            <a:r>
              <a:rPr lang="en-GB" altLang="en-US" sz="1600" b="1">
                <a:solidFill>
                  <a:srgbClr val="002060"/>
                </a:solidFill>
              </a:rPr>
              <a:t>s</a:t>
            </a:r>
            <a:r>
              <a:rPr lang="en-US" altLang="en-GB" sz="1600" b="1">
                <a:solidFill>
                  <a:srgbClr val="002060"/>
                </a:solidFill>
              </a:rPr>
              <a:t>:</a:t>
            </a:r>
            <a:r>
              <a:rPr lang="en-GB" altLang="en-US" sz="1600">
                <a:solidFill>
                  <a:srgbClr val="002060"/>
                </a:solidFill>
              </a:rPr>
              <a:t>  the size of the box</a:t>
            </a:r>
            <a:r>
              <a:rPr lang="en-US" altLang="en-GB" sz="1600">
                <a:solidFill>
                  <a:srgbClr val="002060"/>
                </a:solidFill>
              </a:rPr>
              <a:t>.</a:t>
            </a:r>
            <a:r>
              <a:rPr lang="en-GB" altLang="en-US" sz="1600">
                <a:solidFill>
                  <a:srgbClr val="002060"/>
                </a:solidFill>
              </a:rPr>
              <a:t> </a:t>
            </a:r>
            <a:endParaRPr lang="en-GB" altLang="en-US" sz="1600">
              <a:solidFill>
                <a:srgbClr val="002060"/>
              </a:solidFill>
            </a:endParaRPr>
          </a:p>
          <a:p>
            <a:pPr indent="0">
              <a:lnSpc>
                <a:spcPct val="200000"/>
              </a:lnSpc>
              <a:buNone/>
            </a:pPr>
            <a:endParaRPr lang="en-GB" altLang="en-US" sz="1600">
              <a:solidFill>
                <a:srgbClr val="002060"/>
              </a:solidFill>
            </a:endParaRPr>
          </a:p>
          <a:p>
            <a:pPr indent="0">
              <a:buNone/>
            </a:pPr>
            <a:endParaRPr lang="en-GB" altLang="en-US" sz="1600">
              <a:solidFill>
                <a:srgbClr val="002060"/>
              </a:solidFill>
            </a:endParaRPr>
          </a:p>
        </p:txBody>
      </p:sp>
      <p:sp>
        <p:nvSpPr>
          <p:cNvPr id="11" name="Text Box 10"/>
          <p:cNvSpPr txBox="1"/>
          <p:nvPr/>
        </p:nvSpPr>
        <p:spPr>
          <a:xfrm>
            <a:off x="59690" y="4591050"/>
            <a:ext cx="11094720" cy="337185"/>
          </a:xfrm>
          <a:prstGeom prst="rect">
            <a:avLst/>
          </a:prstGeom>
          <a:noFill/>
        </p:spPr>
        <p:txBody>
          <a:bodyPr wrap="square" rtlCol="0">
            <a:spAutoFit/>
          </a:bodyPr>
          <a:p>
            <a:pPr marL="285750" indent="-285750">
              <a:buFont typeface="Wingdings" panose="05000000000000000000" charset="0"/>
              <a:buChar char="Ø"/>
            </a:pPr>
            <a:r>
              <a:rPr lang="en-US" altLang="en-GB" sz="1600" u="sng">
                <a:solidFill>
                  <a:srgbClr val="002060"/>
                </a:solidFill>
              </a:rPr>
              <a:t>Box Size:</a:t>
            </a:r>
            <a:r>
              <a:rPr lang="en-US" altLang="en-GB" sz="1600">
                <a:solidFill>
                  <a:srgbClr val="002060"/>
                </a:solidFill>
              </a:rPr>
              <a:t> divide the image into boxes of varying sizes and count how many boxes contain non-zero pixels.</a:t>
            </a:r>
            <a:endParaRPr lang="en-US" altLang="en-GB" sz="1600">
              <a:solidFill>
                <a:srgbClr val="002060"/>
              </a:solidFill>
            </a:endParaRPr>
          </a:p>
        </p:txBody>
      </p:sp>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Spatial Center of Mass</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srcRect l="66077" b="74929"/>
          <a:stretch>
            <a:fillRect/>
          </a:stretch>
        </p:blipFill>
        <p:spPr>
          <a:xfrm>
            <a:off x="-8255" y="1166495"/>
            <a:ext cx="6093460" cy="3376295"/>
          </a:xfrm>
          <a:prstGeom prst="rect">
            <a:avLst/>
          </a:prstGeom>
        </p:spPr>
      </p:pic>
      <p:pic>
        <p:nvPicPr>
          <p:cNvPr id="4" name="Picture 3"/>
          <p:cNvPicPr>
            <a:picLocks noChangeAspect="1"/>
          </p:cNvPicPr>
          <p:nvPr/>
        </p:nvPicPr>
        <p:blipFill>
          <a:blip r:embed="rId1"/>
          <a:srcRect t="24917" r="67041" b="50083"/>
          <a:stretch>
            <a:fillRect/>
          </a:stretch>
        </p:blipFill>
        <p:spPr>
          <a:xfrm>
            <a:off x="6154420" y="1083310"/>
            <a:ext cx="5908675" cy="3432175"/>
          </a:xfrm>
          <a:prstGeom prst="rect">
            <a:avLst/>
          </a:prstGeom>
        </p:spPr>
      </p:pic>
      <p:sp>
        <p:nvSpPr>
          <p:cNvPr id="6" name="Rectangles 5"/>
          <p:cNvSpPr/>
          <p:nvPr/>
        </p:nvSpPr>
        <p:spPr>
          <a:xfrm>
            <a:off x="0" y="5120005"/>
            <a:ext cx="1133157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sym typeface="+mn-ea"/>
              </a:rPr>
              <a:t> image in grayscale using cv2.imread(image_path, cv2.IMREAD_GRAYSCALE)</a:t>
            </a:r>
            <a:r>
              <a:rPr lang="en-US" b="1">
                <a:solidFill>
                  <a:srgbClr val="002060"/>
                </a:solidFill>
                <a:sym typeface="+mn-ea"/>
              </a:rPr>
              <a:t>.</a:t>
            </a:r>
            <a:endParaRPr b="1">
              <a:solidFill>
                <a:srgbClr val="002060"/>
              </a:solidFill>
              <a:sym typeface="+mn-ea"/>
            </a:endParaRPr>
          </a:p>
          <a:p>
            <a:pPr marL="285750" indent="-285750" algn="l">
              <a:lnSpc>
                <a:spcPct val="150000"/>
              </a:lnSpc>
              <a:buFont typeface="Wingdings" panose="05000000000000000000" charset="0"/>
              <a:buChar char="Ø"/>
            </a:pPr>
            <a:r>
              <a:rPr lang="en-US" b="1">
                <a:solidFill>
                  <a:srgbClr val="002060"/>
                </a:solidFill>
              </a:rPr>
              <a:t> image moments cv2.moments(img): geometric and intensity-related information about the image.</a:t>
            </a:r>
            <a:endParaRPr lang="en-US"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Symmetry Analysis, object localization.</a:t>
            </a:r>
            <a:endParaRPr lang="en-US" b="1">
              <a:solidFill>
                <a:srgbClr val="002060"/>
              </a:solidFill>
            </a:endParaRPr>
          </a:p>
        </p:txBody>
      </p:sp>
      <p:sp>
        <p:nvSpPr>
          <p:cNvPr id="3" name="Slide Number Placeholder 2"/>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椭圆 4"/>
          <p:cNvSpPr/>
          <p:nvPr/>
        </p:nvSpPr>
        <p:spPr>
          <a:xfrm>
            <a:off x="113211" y="225887"/>
            <a:ext cx="836023" cy="836023"/>
          </a:xfrm>
          <a:prstGeom prst="ellipse">
            <a:avLst/>
          </a:prstGeom>
          <a:solidFill>
            <a:srgbClr val="AF2EE2"/>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8" name="组合 77"/>
          <p:cNvGrpSpPr/>
          <p:nvPr/>
        </p:nvGrpSpPr>
        <p:grpSpPr>
          <a:xfrm>
            <a:off x="201039" y="314235"/>
            <a:ext cx="7127042" cy="645160"/>
            <a:chOff x="109599" y="431800"/>
            <a:chExt cx="7127042" cy="645160"/>
          </a:xfrm>
        </p:grpSpPr>
        <p:sp>
          <p:nvSpPr>
            <p:cNvPr id="77" name="文本框 76"/>
            <p:cNvSpPr txBox="1"/>
            <p:nvPr/>
          </p:nvSpPr>
          <p:spPr>
            <a:xfrm>
              <a:off x="109599" y="431800"/>
              <a:ext cx="659839"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02</a:t>
              </a:r>
              <a:endParaRPr lang="zh-CN" altLang="en-US" sz="3600" dirty="0">
                <a:ea typeface="Arial" panose="020B0604020202020204" pitchFamily="34" charset="0"/>
              </a:endParaRPr>
            </a:p>
          </p:txBody>
        </p:sp>
        <p:sp>
          <p:nvSpPr>
            <p:cNvPr id="10" name="文本框 9"/>
            <p:cNvSpPr txBox="1"/>
            <p:nvPr/>
          </p:nvSpPr>
          <p:spPr>
            <a:xfrm>
              <a:off x="1025706" y="469899"/>
              <a:ext cx="6210935" cy="58356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3200" dirty="0">
                  <a:solidFill>
                    <a:srgbClr val="1A3497"/>
                  </a:solidFill>
                  <a:ea typeface="Gilroy" panose="00000400000000000000" charset="0"/>
                  <a:sym typeface="+mn-ea"/>
                </a:rPr>
                <a:t>Unsupervised Learning</a:t>
              </a:r>
              <a:endParaRPr lang="en-US" altLang="zh-CN" sz="3200" dirty="0">
                <a:solidFill>
                  <a:srgbClr val="1A3497"/>
                </a:solidFill>
                <a:ea typeface="Gilroy" panose="00000400000000000000" charset="0"/>
              </a:endParaRPr>
            </a:p>
          </p:txBody>
        </p:sp>
      </p:grpSp>
      <p:sp>
        <p:nvSpPr>
          <p:cNvPr id="27" name="任意多边形: 形状 26"/>
          <p:cNvSpPr/>
          <p:nvPr/>
        </p:nvSpPr>
        <p:spPr>
          <a:xfrm>
            <a:off x="0" y="5601970"/>
            <a:ext cx="12192000" cy="125603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l"/>
            <a:endParaRPr lang="en-US" altLang="zh-CN"/>
          </a:p>
        </p:txBody>
      </p:sp>
      <p:sp>
        <p:nvSpPr>
          <p:cNvPr id="7" name="Rectangles 6"/>
          <p:cNvSpPr/>
          <p:nvPr/>
        </p:nvSpPr>
        <p:spPr>
          <a:xfrm>
            <a:off x="0" y="5707380"/>
            <a:ext cx="12361545" cy="948055"/>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00000"/>
              </a:lnSpc>
              <a:buFont typeface="Wingdings" panose="05000000000000000000" charset="0"/>
              <a:buChar char="Ø"/>
            </a:pPr>
            <a:r>
              <a:rPr sz="1400" b="1"/>
              <a:t>  The KMeans algorithm is initialized with:</a:t>
            </a:r>
            <a:endParaRPr sz="1400" b="1"/>
          </a:p>
          <a:p>
            <a:pPr marL="628650" lvl="1" indent="-171450" algn="l">
              <a:lnSpc>
                <a:spcPct val="100000"/>
              </a:lnSpc>
              <a:buFont typeface="Arial" panose="020B0604020202020204" pitchFamily="34" charset="0"/>
              <a:buChar char="•"/>
            </a:pPr>
            <a:r>
              <a:rPr lang="en-US" sz="1400" b="1"/>
              <a:t>  </a:t>
            </a:r>
            <a:r>
              <a:rPr sz="1400" b="1"/>
              <a:t>n_init=10: The number of times the KMeans algorithm will run with different initializations to find the optimal clustering.</a:t>
            </a:r>
            <a:endParaRPr sz="1400" b="1"/>
          </a:p>
          <a:p>
            <a:pPr marL="628650" lvl="1" indent="-171450" algn="l">
              <a:lnSpc>
                <a:spcPct val="100000"/>
              </a:lnSpc>
              <a:buFont typeface="Arial" panose="020B0604020202020204" pitchFamily="34" charset="0"/>
              <a:buChar char="•"/>
            </a:pPr>
            <a:r>
              <a:rPr sz="1400" b="1"/>
              <a:t>  max_iter=4000: The maximum number of iterations to refine the clusters.</a:t>
            </a:r>
            <a:endParaRPr sz="1400" b="1"/>
          </a:p>
          <a:p>
            <a:pPr marL="628650" lvl="1" indent="-171450" algn="l">
              <a:lnSpc>
                <a:spcPct val="100000"/>
              </a:lnSpc>
              <a:buFont typeface="Arial" panose="020B0604020202020204" pitchFamily="34" charset="0"/>
              <a:buChar char="•"/>
            </a:pPr>
            <a:r>
              <a:rPr sz="1400" b="1"/>
              <a:t>  tol=1e-5: The tolerance for convergence. The algorithm stops if the improvement between iterations is smaller than this value.</a:t>
            </a:r>
            <a:endParaRPr sz="1400" b="1"/>
          </a:p>
        </p:txBody>
      </p:sp>
      <p:sp>
        <p:nvSpPr>
          <p:cNvPr id="3" name="任意多边形: 形状 26"/>
          <p:cNvSpPr/>
          <p:nvPr/>
        </p:nvSpPr>
        <p:spPr>
          <a:xfrm>
            <a:off x="5689600" y="1061720"/>
            <a:ext cx="6502400" cy="397510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indent="0" algn="l">
              <a:lnSpc>
                <a:spcPct val="110000"/>
              </a:lnSpc>
              <a:buFont typeface="Wingdings" panose="05000000000000000000" charset="0"/>
              <a:buNone/>
            </a:pPr>
            <a:endParaRPr lang="en-US" altLang="zh-CN"/>
          </a:p>
        </p:txBody>
      </p:sp>
      <p:sp>
        <p:nvSpPr>
          <p:cNvPr id="4" name="Rectangles 3"/>
          <p:cNvSpPr/>
          <p:nvPr/>
        </p:nvSpPr>
        <p:spPr>
          <a:xfrm>
            <a:off x="5707380" y="959485"/>
            <a:ext cx="6317615" cy="11188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l">
              <a:lnSpc>
                <a:spcPct val="0"/>
              </a:lnSpc>
              <a:buFont typeface="Wingdings" panose="05000000000000000000" charset="0"/>
              <a:buNone/>
            </a:pPr>
            <a:r>
              <a:rPr lang="en-GB" altLang="en-US" sz="2000" b="1">
                <a:solidFill>
                  <a:schemeClr val="bg1"/>
                </a:solidFill>
                <a:sym typeface="+mn-ea"/>
              </a:rPr>
              <a:t>Silhouette Score</a:t>
            </a:r>
            <a:endParaRPr lang="en-GB" altLang="en-US" sz="2000" b="1">
              <a:solidFill>
                <a:schemeClr val="bg1"/>
              </a:solidFill>
            </a:endParaRPr>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p:txBody>
      </p:sp>
      <p:sp>
        <p:nvSpPr>
          <p:cNvPr id="8" name="Text Box 7"/>
          <p:cNvSpPr txBox="1"/>
          <p:nvPr/>
        </p:nvSpPr>
        <p:spPr>
          <a:xfrm>
            <a:off x="5707380" y="1530985"/>
            <a:ext cx="6361430" cy="2861310"/>
          </a:xfrm>
          <a:prstGeom prst="rect">
            <a:avLst/>
          </a:prstGeom>
          <a:noFill/>
        </p:spPr>
        <p:txBody>
          <a:bodyPr wrap="square" rtlCol="0">
            <a:spAutoFit/>
          </a:bodyPr>
          <a:p>
            <a:endParaRPr lang="en-GB" altLang="en-US">
              <a:solidFill>
                <a:schemeClr val="bg1"/>
              </a:solidFill>
            </a:endParaRPr>
          </a:p>
          <a:p>
            <a:pPr marL="171450" indent="-171450">
              <a:lnSpc>
                <a:spcPct val="100000"/>
              </a:lnSpc>
              <a:buFont typeface="Wingdings" panose="05000000000000000000" charset="0"/>
              <a:buChar char="Ø"/>
            </a:pPr>
            <a:r>
              <a:rPr lang="en-GB" altLang="en-US">
                <a:solidFill>
                  <a:schemeClr val="bg1"/>
                </a:solidFill>
              </a:rPr>
              <a:t> </a:t>
            </a:r>
            <a:r>
              <a:rPr lang="en-US" altLang="en-GB">
                <a:solidFill>
                  <a:schemeClr val="bg1"/>
                </a:solidFill>
              </a:rPr>
              <a:t>E</a:t>
            </a:r>
            <a:r>
              <a:rPr lang="en-GB" altLang="en-US">
                <a:solidFill>
                  <a:schemeClr val="bg1"/>
                </a:solidFill>
              </a:rPr>
              <a:t>valuates the quality of the clustering. </a:t>
            </a:r>
            <a:endParaRPr lang="en-GB" altLang="en-US">
              <a:solidFill>
                <a:schemeClr val="bg1"/>
              </a:solidFill>
            </a:endParaRPr>
          </a:p>
          <a:p>
            <a:pPr indent="0">
              <a:lnSpc>
                <a:spcPct val="100000"/>
              </a:lnSpc>
              <a:buFont typeface="Wingdings" panose="05000000000000000000" charset="0"/>
              <a:buNone/>
            </a:pPr>
            <a:endParaRPr lang="en-GB" altLang="en-US">
              <a:solidFill>
                <a:schemeClr val="bg1"/>
              </a:solidFill>
            </a:endParaRPr>
          </a:p>
          <a:p>
            <a:pPr marL="171450" indent="-171450">
              <a:lnSpc>
                <a:spcPct val="100000"/>
              </a:lnSpc>
              <a:buFont typeface="Wingdings" panose="05000000000000000000" charset="0"/>
              <a:buChar char="Ø"/>
            </a:pPr>
            <a:r>
              <a:rPr lang="en-GB" altLang="en-US">
                <a:solidFill>
                  <a:schemeClr val="bg1"/>
                </a:solidFill>
              </a:rPr>
              <a:t>A higher Silhouette Score indicates that the clusters are well-separated and compact. </a:t>
            </a:r>
            <a:endParaRPr lang="en-GB" altLang="en-US">
              <a:solidFill>
                <a:schemeClr val="bg1"/>
              </a:solidFill>
            </a:endParaRPr>
          </a:p>
          <a:p>
            <a:pPr indent="0">
              <a:lnSpc>
                <a:spcPct val="100000"/>
              </a:lnSpc>
              <a:buFont typeface="Wingdings" panose="05000000000000000000" charset="0"/>
              <a:buNone/>
            </a:pPr>
            <a:endParaRPr lang="en-GB" altLang="en-US">
              <a:solidFill>
                <a:schemeClr val="bg1"/>
              </a:solidFill>
            </a:endParaRPr>
          </a:p>
          <a:p>
            <a:pPr marL="171450" indent="-171450">
              <a:lnSpc>
                <a:spcPct val="100000"/>
              </a:lnSpc>
              <a:buFont typeface="Wingdings" panose="05000000000000000000" charset="0"/>
              <a:buChar char="Ø"/>
            </a:pPr>
            <a:r>
              <a:rPr lang="en-GB" altLang="en-US">
                <a:solidFill>
                  <a:schemeClr val="bg1"/>
                </a:solidFill>
              </a:rPr>
              <a:t>Measures how similar an object is to its own cluster compared to other clusters. A score close to +1 indicates well-defined clusters, 0 indicates overlapping clusters, and negative scores suggest misclassified points.</a:t>
            </a:r>
            <a:endParaRPr lang="en-GB" altLang="en-US">
              <a:solidFill>
                <a:schemeClr val="bg1"/>
              </a:solidFill>
            </a:endParaRPr>
          </a:p>
        </p:txBody>
      </p:sp>
      <p:pic>
        <p:nvPicPr>
          <p:cNvPr id="2" name="Picture 1"/>
          <p:cNvPicPr>
            <a:picLocks noChangeAspect="1"/>
          </p:cNvPicPr>
          <p:nvPr/>
        </p:nvPicPr>
        <p:blipFill>
          <a:blip r:embed="rId1"/>
          <a:stretch>
            <a:fillRect/>
          </a:stretch>
        </p:blipFill>
        <p:spPr>
          <a:xfrm>
            <a:off x="0" y="1086485"/>
            <a:ext cx="5596890" cy="4431030"/>
          </a:xfrm>
          <a:prstGeom prst="rect">
            <a:avLst/>
          </a:prstGeom>
        </p:spPr>
      </p:pic>
      <p:sp>
        <p:nvSpPr>
          <p:cNvPr id="6" name="Slide Number Placeholder 5"/>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5715" y="1099820"/>
            <a:ext cx="5281295" cy="5297170"/>
          </a:xfrm>
          <a:prstGeom prst="rect">
            <a:avLst/>
          </a:prstGeom>
        </p:spPr>
      </p:pic>
      <p:sp>
        <p:nvSpPr>
          <p:cNvPr id="3" name="任意多边形: 形状 26"/>
          <p:cNvSpPr/>
          <p:nvPr/>
        </p:nvSpPr>
        <p:spPr>
          <a:xfrm>
            <a:off x="5689600" y="1061720"/>
            <a:ext cx="6502400" cy="5605145"/>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indent="0" algn="l">
              <a:lnSpc>
                <a:spcPct val="110000"/>
              </a:lnSpc>
              <a:buFont typeface="Wingdings" panose="05000000000000000000" charset="0"/>
              <a:buNone/>
            </a:pPr>
            <a:endParaRPr lang="en-US" altLang="zh-CN"/>
          </a:p>
        </p:txBody>
      </p:sp>
      <p:sp>
        <p:nvSpPr>
          <p:cNvPr id="4" name="Rectangles 3"/>
          <p:cNvSpPr/>
          <p:nvPr/>
        </p:nvSpPr>
        <p:spPr>
          <a:xfrm>
            <a:off x="5707380" y="959485"/>
            <a:ext cx="6317615" cy="111887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l">
              <a:lnSpc>
                <a:spcPct val="0"/>
              </a:lnSpc>
              <a:buFont typeface="Wingdings" panose="05000000000000000000" charset="0"/>
              <a:buNone/>
            </a:pPr>
            <a:r>
              <a:rPr lang="en-US" altLang="el-GR" b="1"/>
              <a:t>PCA  (Principal Component Analysis)</a:t>
            </a: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a:p>
            <a:pPr indent="0" algn="l">
              <a:lnSpc>
                <a:spcPct val="0"/>
              </a:lnSpc>
              <a:buFont typeface="Wingdings" panose="05000000000000000000" charset="0"/>
              <a:buNone/>
            </a:pPr>
            <a:endParaRPr lang="en-US" altLang="el-GR" b="1"/>
          </a:p>
        </p:txBody>
      </p:sp>
      <p:sp>
        <p:nvSpPr>
          <p:cNvPr id="6" name="Text Box 5"/>
          <p:cNvSpPr txBox="1"/>
          <p:nvPr/>
        </p:nvSpPr>
        <p:spPr>
          <a:xfrm>
            <a:off x="5801995" y="1519555"/>
            <a:ext cx="6223000" cy="3415030"/>
          </a:xfrm>
          <a:prstGeom prst="rect">
            <a:avLst/>
          </a:prstGeom>
          <a:noFill/>
        </p:spPr>
        <p:txBody>
          <a:bodyPr wrap="square" rtlCol="0">
            <a:spAutoFit/>
          </a:bodyPr>
          <a:p>
            <a:pPr marL="285750" indent="-285750">
              <a:buFont typeface="Wingdings" panose="05000000000000000000" charset="0"/>
              <a:buChar char="Ø"/>
            </a:pPr>
            <a:r>
              <a:rPr lang="en-US" altLang="zh-CN">
                <a:solidFill>
                  <a:schemeClr val="bg1"/>
                </a:solidFill>
                <a:sym typeface="+mn-ea"/>
              </a:rPr>
              <a:t>PCA is a dimensionality reduction technique used to reduce the number of features while retaining as much variance as possible in the dataset. It transforms the data into a new coordinate system based on the directions of maximum variance, known as principal components.</a:t>
            </a:r>
            <a:endParaRPr lang="en-US" altLang="zh-CN">
              <a:solidFill>
                <a:schemeClr val="bg1"/>
              </a:solidFill>
              <a:sym typeface="+mn-ea"/>
            </a:endParaRPr>
          </a:p>
          <a:p>
            <a:pPr marL="285750" indent="-285750">
              <a:buFont typeface="Wingdings" panose="05000000000000000000" charset="0"/>
              <a:buChar char="Ø"/>
            </a:pPr>
            <a:endParaRPr lang="en-US" altLang="zh-CN">
              <a:solidFill>
                <a:schemeClr val="bg1"/>
              </a:solidFill>
              <a:sym typeface="+mn-ea"/>
            </a:endParaRPr>
          </a:p>
          <a:p>
            <a:pPr indent="0">
              <a:buFont typeface="Wingdings" panose="05000000000000000000" charset="0"/>
              <a:buNone/>
            </a:pPr>
            <a:endParaRPr lang="en-US" altLang="zh-CN">
              <a:solidFill>
                <a:schemeClr val="bg1"/>
              </a:solidFill>
              <a:sym typeface="+mn-ea"/>
            </a:endParaRPr>
          </a:p>
          <a:p>
            <a:pPr marL="285750" indent="-285750">
              <a:buFont typeface="Wingdings" panose="05000000000000000000" charset="0"/>
              <a:buChar char="Ø"/>
            </a:pPr>
            <a:r>
              <a:rPr lang="en-US" altLang="zh-CN">
                <a:solidFill>
                  <a:schemeClr val="bg1"/>
                </a:solidFill>
              </a:rPr>
              <a:t> </a:t>
            </a:r>
            <a:r>
              <a:rPr lang="en-US" altLang="zh-CN" b="1">
                <a:solidFill>
                  <a:schemeClr val="bg1"/>
                </a:solidFill>
              </a:rPr>
              <a:t>explained variance ratio:</a:t>
            </a:r>
            <a:r>
              <a:rPr lang="en-US" altLang="zh-CN">
                <a:solidFill>
                  <a:schemeClr val="bg1"/>
                </a:solidFill>
              </a:rPr>
              <a:t> The proportion of the total variance explained by each principal component.</a:t>
            </a:r>
            <a:endParaRPr lang="en-US" altLang="zh-CN">
              <a:solidFill>
                <a:schemeClr val="bg1"/>
              </a:solidFill>
            </a:endParaRPr>
          </a:p>
          <a:p>
            <a:pPr marL="285750" indent="-285750">
              <a:buFont typeface="Wingdings" panose="05000000000000000000" charset="0"/>
              <a:buChar char="Ø"/>
            </a:pPr>
            <a:endParaRPr lang="en-US" altLang="zh-CN">
              <a:solidFill>
                <a:schemeClr val="bg1"/>
              </a:solidFill>
            </a:endParaRPr>
          </a:p>
          <a:p>
            <a:pPr marL="285750" indent="-285750">
              <a:buFont typeface="Wingdings" panose="05000000000000000000" charset="0"/>
              <a:buChar char="Ø"/>
            </a:pPr>
            <a:r>
              <a:rPr lang="en-US" altLang="zh-CN" b="1">
                <a:solidFill>
                  <a:schemeClr val="bg1"/>
                </a:solidFill>
              </a:rPr>
              <a:t>Number of Components to Explain 95% Variance:</a:t>
            </a:r>
            <a:endParaRPr lang="en-US" altLang="zh-CN" b="1">
              <a:solidFill>
                <a:schemeClr val="bg1"/>
              </a:solidFill>
            </a:endParaRPr>
          </a:p>
        </p:txBody>
      </p:sp>
      <p:sp>
        <p:nvSpPr>
          <p:cNvPr id="8"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Clustering Visualisation</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Screenshot 2024-12-22 132512"/>
          <p:cNvPicPr>
            <a:picLocks noChangeAspect="1"/>
          </p:cNvPicPr>
          <p:nvPr/>
        </p:nvPicPr>
        <p:blipFill>
          <a:blip r:embed="rId2"/>
          <a:stretch>
            <a:fillRect/>
          </a:stretch>
        </p:blipFill>
        <p:spPr>
          <a:xfrm>
            <a:off x="5920105" y="5139055"/>
            <a:ext cx="6057900" cy="1028700"/>
          </a:xfrm>
          <a:prstGeom prst="rect">
            <a:avLst/>
          </a:prstGeom>
        </p:spPr>
      </p:pic>
      <p:sp>
        <p:nvSpPr>
          <p:cNvPr id="7" name="Slide Number Placeholder 6"/>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Clustering Analysis</a:t>
            </a:r>
            <a:endParaRPr lang="en-US" altLang="zh-CN" sz="2400" dirty="0">
              <a:solidFill>
                <a:srgbClr val="1A3497"/>
              </a:solidFill>
              <a:ea typeface="Gilroy" panose="00000400000000000000" charset="0"/>
              <a:sym typeface="+mn-ea"/>
            </a:endParaRPr>
          </a:p>
        </p:txBody>
      </p:sp>
      <p:pic>
        <p:nvPicPr>
          <p:cNvPr id="5" name="Picture 4"/>
          <p:cNvPicPr>
            <a:picLocks noChangeAspect="1"/>
          </p:cNvPicPr>
          <p:nvPr/>
        </p:nvPicPr>
        <p:blipFill>
          <a:blip r:embed="rId1"/>
          <a:stretch>
            <a:fillRect/>
          </a:stretch>
        </p:blipFill>
        <p:spPr>
          <a:xfrm>
            <a:off x="1395095" y="791845"/>
            <a:ext cx="8366125" cy="5163820"/>
          </a:xfrm>
          <a:prstGeom prst="rect">
            <a:avLst/>
          </a:prstGeom>
        </p:spPr>
      </p:pic>
      <p:sp>
        <p:nvSpPr>
          <p:cNvPr id="27" name="任意多边形: 形状 26"/>
          <p:cNvSpPr/>
          <p:nvPr/>
        </p:nvSpPr>
        <p:spPr>
          <a:xfrm>
            <a:off x="0" y="5963920"/>
            <a:ext cx="12192000" cy="89408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l"/>
            <a:endParaRPr lang="en-US" altLang="zh-CN"/>
          </a:p>
        </p:txBody>
      </p:sp>
      <p:sp>
        <p:nvSpPr>
          <p:cNvPr id="7" name="Rectangles 6"/>
          <p:cNvSpPr/>
          <p:nvPr/>
        </p:nvSpPr>
        <p:spPr>
          <a:xfrm>
            <a:off x="-59690" y="6070600"/>
            <a:ext cx="10126345" cy="7962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00000"/>
              </a:lnSpc>
              <a:buFont typeface="Wingdings" panose="05000000000000000000" charset="0"/>
              <a:buChar char="Ø"/>
            </a:pPr>
            <a:r>
              <a:rPr lang="en-US" b="1"/>
              <a:t>N</a:t>
            </a:r>
            <a:r>
              <a:rPr b="1"/>
              <a:t>ormalized proportions of images in each cluster for each city.</a:t>
            </a:r>
            <a:endParaRPr b="1"/>
          </a:p>
          <a:p>
            <a:pPr marL="285750" indent="-285750" algn="l">
              <a:lnSpc>
                <a:spcPct val="100000"/>
              </a:lnSpc>
              <a:buFont typeface="Wingdings" panose="05000000000000000000" charset="0"/>
              <a:buChar char="Ø"/>
            </a:pPr>
            <a:r>
              <a:rPr b="1"/>
              <a:t> identify which clusters are dominant in each city.</a:t>
            </a:r>
            <a:endParaRPr b="1"/>
          </a:p>
          <a:p>
            <a:pPr marL="285750" indent="-285750" algn="l">
              <a:lnSpc>
                <a:spcPct val="100000"/>
              </a:lnSpc>
              <a:buFont typeface="Wingdings" panose="05000000000000000000" charset="0"/>
              <a:buChar char="Ø"/>
            </a:pPr>
            <a:endParaRPr b="1"/>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Clustering Analysis</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任意多边形: 形状 26"/>
          <p:cNvSpPr/>
          <p:nvPr/>
        </p:nvSpPr>
        <p:spPr>
          <a:xfrm>
            <a:off x="0" y="5647690"/>
            <a:ext cx="12192000" cy="121031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l"/>
            <a:endParaRPr lang="en-US" altLang="zh-CN"/>
          </a:p>
        </p:txBody>
      </p:sp>
      <p:sp>
        <p:nvSpPr>
          <p:cNvPr id="7" name="Rectangles 6"/>
          <p:cNvSpPr/>
          <p:nvPr/>
        </p:nvSpPr>
        <p:spPr>
          <a:xfrm>
            <a:off x="84455" y="5824220"/>
            <a:ext cx="12107545" cy="7962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l">
              <a:lnSpc>
                <a:spcPct val="100000"/>
              </a:lnSpc>
              <a:buFont typeface="Wingdings" panose="05000000000000000000" charset="0"/>
              <a:buNone/>
            </a:pPr>
            <a:r>
              <a:rPr b="1"/>
              <a:t>Cosine Similarity</a:t>
            </a:r>
            <a:endParaRPr b="1"/>
          </a:p>
          <a:p>
            <a:pPr marL="285750" indent="-285750" algn="l">
              <a:lnSpc>
                <a:spcPct val="150000"/>
              </a:lnSpc>
              <a:buFont typeface="Wingdings" panose="05000000000000000000" charset="0"/>
              <a:buChar char="Ø"/>
            </a:pPr>
            <a:r>
              <a:rPr sz="1400" b="1"/>
              <a:t> </a:t>
            </a:r>
            <a:r>
              <a:rPr sz="1600" b="1"/>
              <a:t>threshold </a:t>
            </a:r>
            <a:r>
              <a:rPr lang="en-US" sz="1600" b="1"/>
              <a:t>=</a:t>
            </a:r>
            <a:r>
              <a:rPr sz="1600" b="1"/>
              <a:t> 0.1 is applied to filter cities that have significant proportions in each cluster.</a:t>
            </a:r>
            <a:endParaRPr sz="1600" b="1"/>
          </a:p>
          <a:p>
            <a:pPr marL="285750" indent="-285750" algn="l">
              <a:lnSpc>
                <a:spcPct val="100000"/>
              </a:lnSpc>
              <a:buFont typeface="Wingdings" panose="05000000000000000000" charset="0"/>
              <a:buChar char="Ø"/>
            </a:pPr>
            <a:r>
              <a:rPr sz="1600" b="1"/>
              <a:t>calculates the pairwise cosine similarity between cities. Cosine similarity measures the similarity of two vectors based on their orientation (ignoring their magnitude), which is useful for comparing the cluster proportions of different cities.</a:t>
            </a:r>
            <a:endParaRPr sz="1600" b="1"/>
          </a:p>
        </p:txBody>
      </p:sp>
      <p:pic>
        <p:nvPicPr>
          <p:cNvPr id="6" name="Picture 5"/>
          <p:cNvPicPr>
            <a:picLocks noChangeAspect="1"/>
          </p:cNvPicPr>
          <p:nvPr/>
        </p:nvPicPr>
        <p:blipFill>
          <a:blip r:embed="rId1"/>
          <a:stretch>
            <a:fillRect/>
          </a:stretch>
        </p:blipFill>
        <p:spPr>
          <a:xfrm>
            <a:off x="337185" y="940435"/>
            <a:ext cx="5715000" cy="4460875"/>
          </a:xfrm>
          <a:prstGeom prst="rect">
            <a:avLst/>
          </a:prstGeom>
        </p:spPr>
      </p:pic>
      <p:pic>
        <p:nvPicPr>
          <p:cNvPr id="9" name="Picture 8"/>
          <p:cNvPicPr>
            <a:picLocks noChangeAspect="1"/>
          </p:cNvPicPr>
          <p:nvPr/>
        </p:nvPicPr>
        <p:blipFill>
          <a:blip r:embed="rId2"/>
          <a:stretch>
            <a:fillRect/>
          </a:stretch>
        </p:blipFill>
        <p:spPr>
          <a:xfrm>
            <a:off x="6184900" y="940435"/>
            <a:ext cx="5542915" cy="4337685"/>
          </a:xfrm>
          <a:prstGeom prst="rect">
            <a:avLst/>
          </a:prstGeom>
        </p:spPr>
      </p:pic>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sp>
        <p:nvSpPr>
          <p:cNvPr id="16" name="任意多边形: 形状 15"/>
          <p:cNvSpPr/>
          <p:nvPr/>
        </p:nvSpPr>
        <p:spPr>
          <a:xfrm>
            <a:off x="0" y="2153890"/>
            <a:ext cx="12192000" cy="470411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85" name="组合 84"/>
          <p:cNvGrpSpPr/>
          <p:nvPr/>
        </p:nvGrpSpPr>
        <p:grpSpPr>
          <a:xfrm>
            <a:off x="837797" y="4672150"/>
            <a:ext cx="5280247" cy="1632857"/>
            <a:chOff x="737648" y="2952206"/>
            <a:chExt cx="5280247" cy="1632857"/>
          </a:xfrm>
        </p:grpSpPr>
        <p:sp>
          <p:nvSpPr>
            <p:cNvPr id="86" name="矩形: 圆角 85"/>
            <p:cNvSpPr/>
            <p:nvPr/>
          </p:nvSpPr>
          <p:spPr>
            <a:xfrm>
              <a:off x="737648" y="2952206"/>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2008603" y="3377263"/>
              <a:ext cx="4009292" cy="398780"/>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rPr>
                <a:t>Image Annotation-Analysis</a:t>
              </a:r>
              <a:endParaRPr lang="en-US" altLang="zh-CN" sz="2000" dirty="0">
                <a:solidFill>
                  <a:srgbClr val="1A3497"/>
                </a:solidFill>
                <a:ea typeface="Gilroy" panose="00000400000000000000" charset="0"/>
              </a:endParaRPr>
            </a:p>
          </p:txBody>
        </p:sp>
      </p:grpSp>
      <p:grpSp>
        <p:nvGrpSpPr>
          <p:cNvPr id="91" name="组合 90"/>
          <p:cNvGrpSpPr/>
          <p:nvPr/>
        </p:nvGrpSpPr>
        <p:grpSpPr>
          <a:xfrm>
            <a:off x="6332905" y="4672150"/>
            <a:ext cx="5402802" cy="1632857"/>
            <a:chOff x="737648" y="2952206"/>
            <a:chExt cx="5402802" cy="1632857"/>
          </a:xfrm>
        </p:grpSpPr>
        <p:sp>
          <p:nvSpPr>
            <p:cNvPr id="92" name="矩形: 圆角 91"/>
            <p:cNvSpPr/>
            <p:nvPr/>
          </p:nvSpPr>
          <p:spPr>
            <a:xfrm>
              <a:off x="737648" y="2952206"/>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a:off x="2131158" y="3377263"/>
              <a:ext cx="4009292" cy="398780"/>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rPr>
                <a:t>Conclusion</a:t>
              </a:r>
              <a:endParaRPr lang="zh-CN" altLang="en-US" sz="2000" dirty="0">
                <a:solidFill>
                  <a:srgbClr val="1A3497"/>
                </a:solidFill>
                <a:ea typeface="Gilroy" panose="00000400000000000000" charset="0"/>
              </a:endParaRPr>
            </a:p>
          </p:txBody>
        </p:sp>
      </p:grpSp>
      <p:grpSp>
        <p:nvGrpSpPr>
          <p:cNvPr id="79" name="组合 78"/>
          <p:cNvGrpSpPr/>
          <p:nvPr/>
        </p:nvGrpSpPr>
        <p:grpSpPr>
          <a:xfrm>
            <a:off x="6324196" y="2834641"/>
            <a:ext cx="5329777" cy="1632857"/>
            <a:chOff x="737648" y="2952206"/>
            <a:chExt cx="5329777" cy="1632857"/>
          </a:xfrm>
        </p:grpSpPr>
        <p:sp>
          <p:nvSpPr>
            <p:cNvPr id="80" name="矩形: 圆角 79"/>
            <p:cNvSpPr/>
            <p:nvPr/>
          </p:nvSpPr>
          <p:spPr>
            <a:xfrm>
              <a:off x="737648" y="2952206"/>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p:cNvSpPr txBox="1"/>
            <p:nvPr/>
          </p:nvSpPr>
          <p:spPr>
            <a:xfrm>
              <a:off x="2058133" y="3339163"/>
              <a:ext cx="4009292" cy="398780"/>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rPr>
                <a:t>Unsupervised Learning</a:t>
              </a:r>
              <a:endParaRPr lang="en-US" altLang="zh-CN" sz="2000" dirty="0">
                <a:solidFill>
                  <a:srgbClr val="1A3497"/>
                </a:solidFill>
                <a:ea typeface="Gilroy" panose="00000400000000000000" charset="0"/>
              </a:endParaRPr>
            </a:p>
          </p:txBody>
        </p:sp>
        <p:sp>
          <p:nvSpPr>
            <p:cNvPr id="84" name="文本框 83"/>
            <p:cNvSpPr txBox="1"/>
            <p:nvPr/>
          </p:nvSpPr>
          <p:spPr>
            <a:xfrm>
              <a:off x="1025269" y="3429000"/>
              <a:ext cx="659839" cy="646331"/>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02</a:t>
              </a:r>
              <a:endParaRPr lang="zh-CN" altLang="en-US" sz="3600" dirty="0">
                <a:ea typeface="Arial" panose="020B0604020202020204" pitchFamily="34" charset="0"/>
              </a:endParaRPr>
            </a:p>
          </p:txBody>
        </p:sp>
      </p:grpSp>
      <p:sp>
        <p:nvSpPr>
          <p:cNvPr id="12" name="文本框 11"/>
          <p:cNvSpPr txBox="1"/>
          <p:nvPr/>
        </p:nvSpPr>
        <p:spPr>
          <a:xfrm>
            <a:off x="859805" y="534462"/>
            <a:ext cx="3384619" cy="830997"/>
          </a:xfrm>
          <a:prstGeom prst="rect">
            <a:avLst/>
          </a:prstGeom>
          <a:noFill/>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r>
              <a:rPr lang="en-US" altLang="zh-CN" dirty="0">
                <a:ea typeface="Arial" panose="020B0604020202020204" pitchFamily="34" charset="0"/>
              </a:rPr>
              <a:t>CONTENTS</a:t>
            </a:r>
            <a:endParaRPr lang="zh-CN" altLang="en-US" dirty="0">
              <a:ea typeface="Arial" panose="020B0604020202020204" pitchFamily="34" charset="0"/>
            </a:endParaRPr>
          </a:p>
        </p:txBody>
      </p:sp>
      <p:cxnSp>
        <p:nvCxnSpPr>
          <p:cNvPr id="20" name="直接连接符 19"/>
          <p:cNvCxnSpPr/>
          <p:nvPr/>
        </p:nvCxnSpPr>
        <p:spPr>
          <a:xfrm>
            <a:off x="4140925" y="1018904"/>
            <a:ext cx="7106195" cy="0"/>
          </a:xfrm>
          <a:prstGeom prst="line">
            <a:avLst/>
          </a:prstGeom>
          <a:ln>
            <a:gradFill flip="none" rotWithShape="1">
              <a:gsLst>
                <a:gs pos="0">
                  <a:schemeClr val="accent1">
                    <a:lumMod val="5000"/>
                    <a:lumOff val="95000"/>
                  </a:schemeClr>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64" name="组合 63"/>
          <p:cNvGrpSpPr/>
          <p:nvPr/>
        </p:nvGrpSpPr>
        <p:grpSpPr>
          <a:xfrm>
            <a:off x="5752586" y="1823359"/>
            <a:ext cx="686827" cy="686827"/>
            <a:chOff x="1984442" y="5680952"/>
            <a:chExt cx="476655" cy="476655"/>
          </a:xfrm>
        </p:grpSpPr>
        <p:sp>
          <p:nvSpPr>
            <p:cNvPr id="65" name="椭圆 64"/>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半闭框 65"/>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8" name="组合 77"/>
          <p:cNvGrpSpPr/>
          <p:nvPr/>
        </p:nvGrpSpPr>
        <p:grpSpPr>
          <a:xfrm>
            <a:off x="829088" y="2834641"/>
            <a:ext cx="6580433" cy="3098354"/>
            <a:chOff x="737648" y="2952206"/>
            <a:chExt cx="6580433" cy="3098354"/>
          </a:xfrm>
        </p:grpSpPr>
        <p:sp>
          <p:nvSpPr>
            <p:cNvPr id="63" name="矩形: 圆角 62"/>
            <p:cNvSpPr/>
            <p:nvPr/>
          </p:nvSpPr>
          <p:spPr>
            <a:xfrm>
              <a:off x="737648" y="2952206"/>
              <a:ext cx="5062261" cy="1632857"/>
            </a:xfrm>
            <a:prstGeom prst="roundRect">
              <a:avLst>
                <a:gd name="adj" fmla="val 5929"/>
              </a:avLst>
            </a:prstGeom>
            <a:solidFill>
              <a:schemeClr val="bg1"/>
            </a:solidFill>
            <a:ln w="15875">
              <a:noFill/>
              <a:prstDash val="solid"/>
            </a:ln>
            <a:effectLst>
              <a:outerShdw blurRad="482600" dist="101600" dir="4740000" algn="tr" rotWithShape="0">
                <a:srgbClr val="FD4C66">
                  <a:alpha val="1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137508" y="3339163"/>
              <a:ext cx="4009292" cy="398780"/>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000" dirty="0">
                  <a:solidFill>
                    <a:srgbClr val="1A3497"/>
                  </a:solidFill>
                  <a:ea typeface="Gilroy" panose="00000400000000000000" charset="0"/>
                </a:rPr>
                <a:t>Exploratory Data Analysis</a:t>
              </a:r>
              <a:endParaRPr lang="en-US" altLang="zh-CN" sz="2000" dirty="0">
                <a:solidFill>
                  <a:srgbClr val="1A3497"/>
                </a:solidFill>
                <a:ea typeface="Gilroy" panose="00000400000000000000" charset="0"/>
              </a:endParaRPr>
            </a:p>
          </p:txBody>
        </p:sp>
        <p:sp>
          <p:nvSpPr>
            <p:cNvPr id="76" name="椭圆 75"/>
            <p:cNvSpPr/>
            <p:nvPr/>
          </p:nvSpPr>
          <p:spPr>
            <a:xfrm>
              <a:off x="966651" y="3337559"/>
              <a:ext cx="836023" cy="836023"/>
            </a:xfrm>
            <a:prstGeom prst="ellipse">
              <a:avLst/>
            </a:prstGeom>
            <a:solidFill>
              <a:srgbClr val="1B56A6"/>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025269" y="3429000"/>
              <a:ext cx="659839" cy="646331"/>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01</a:t>
              </a:r>
              <a:endParaRPr lang="zh-CN" altLang="en-US" sz="3600" dirty="0">
                <a:ea typeface="Arial" panose="020B0604020202020204" pitchFamily="34" charset="0"/>
              </a:endParaRPr>
            </a:p>
          </p:txBody>
        </p:sp>
        <p:sp>
          <p:nvSpPr>
            <p:cNvPr id="3" name="椭圆 2"/>
            <p:cNvSpPr/>
            <p:nvPr/>
          </p:nvSpPr>
          <p:spPr>
            <a:xfrm>
              <a:off x="6482058" y="3337559"/>
              <a:ext cx="836023" cy="836023"/>
            </a:xfrm>
            <a:prstGeom prst="ellipse">
              <a:avLst/>
            </a:prstGeom>
            <a:solidFill>
              <a:srgbClr val="AF2EE2"/>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540676" y="3429000"/>
              <a:ext cx="659839"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02</a:t>
              </a:r>
              <a:endParaRPr lang="zh-CN" altLang="en-US" sz="3600" dirty="0">
                <a:ea typeface="Arial" panose="020B0604020202020204" pitchFamily="34" charset="0"/>
              </a:endParaRPr>
            </a:p>
          </p:txBody>
        </p:sp>
        <p:sp>
          <p:nvSpPr>
            <p:cNvPr id="5" name="椭圆 4"/>
            <p:cNvSpPr/>
            <p:nvPr/>
          </p:nvSpPr>
          <p:spPr>
            <a:xfrm>
              <a:off x="966651" y="5214537"/>
              <a:ext cx="836023" cy="836023"/>
            </a:xfrm>
            <a:prstGeom prst="ellipse">
              <a:avLst/>
            </a:prstGeom>
            <a:solidFill>
              <a:srgbClr val="AF2EE2"/>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25269" y="5305978"/>
              <a:ext cx="659839"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03</a:t>
              </a:r>
              <a:endParaRPr lang="zh-CN" altLang="en-US" sz="3600" dirty="0">
                <a:ea typeface="Arial" panose="020B0604020202020204" pitchFamily="34" charset="0"/>
              </a:endParaRPr>
            </a:p>
          </p:txBody>
        </p:sp>
        <p:sp>
          <p:nvSpPr>
            <p:cNvPr id="11" name="椭圆 10"/>
            <p:cNvSpPr/>
            <p:nvPr/>
          </p:nvSpPr>
          <p:spPr>
            <a:xfrm>
              <a:off x="6482058" y="5214537"/>
              <a:ext cx="836023" cy="836023"/>
            </a:xfrm>
            <a:prstGeom prst="ellipse">
              <a:avLst/>
            </a:prstGeom>
            <a:solidFill>
              <a:srgbClr val="1B56A6"/>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6540676" y="5305978"/>
              <a:ext cx="659839"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04</a:t>
              </a:r>
              <a:endParaRPr lang="zh-CN" altLang="en-US" sz="3600" dirty="0">
                <a:ea typeface="Arial" panose="020B0604020202020204" pitchFamily="34" charset="0"/>
              </a:endParaRPr>
            </a:p>
          </p:txBody>
        </p:sp>
      </p:grpSp>
      <p:sp>
        <p:nvSpPr>
          <p:cNvPr id="2" name="文本框 8"/>
          <p:cNvSpPr txBox="1"/>
          <p:nvPr/>
        </p:nvSpPr>
        <p:spPr>
          <a:xfrm>
            <a:off x="2211571" y="3620034"/>
            <a:ext cx="3652462" cy="252730"/>
          </a:xfrm>
          <a:prstGeom prst="rect">
            <a:avLst/>
          </a:prstGeom>
          <a:noFill/>
          <a:ln>
            <a:noFill/>
          </a:ln>
        </p:spPr>
        <p:txBody>
          <a:bodyPr wrap="square">
            <a:spAutoFit/>
          </a:bodyPr>
          <a:lstStyle>
            <a:defPPr>
              <a:defRPr lang="zh-CN"/>
            </a:defPPr>
            <a:lvl1pPr>
              <a:defRPr sz="1050">
                <a:solidFill>
                  <a:schemeClr val="tx1">
                    <a:lumMod val="65000"/>
                    <a:lumOff val="35000"/>
                  </a:schemeClr>
                </a:solidFill>
              </a:defRPr>
            </a:lvl1pPr>
          </a:lstStyle>
          <a:p>
            <a:r>
              <a:rPr lang="en-US" altLang="zh-CN" dirty="0"/>
              <a:t>Feauture Extraction of City Images.</a:t>
            </a:r>
            <a:endParaRPr lang="en-US" altLang="zh-CN" dirty="0"/>
          </a:p>
        </p:txBody>
      </p:sp>
      <p:sp>
        <p:nvSpPr>
          <p:cNvPr id="43" name="文本框 8"/>
          <p:cNvSpPr txBox="1"/>
          <p:nvPr/>
        </p:nvSpPr>
        <p:spPr>
          <a:xfrm>
            <a:off x="7661776" y="3620034"/>
            <a:ext cx="3652462" cy="252730"/>
          </a:xfrm>
          <a:prstGeom prst="rect">
            <a:avLst/>
          </a:prstGeom>
          <a:noFill/>
          <a:ln>
            <a:noFill/>
          </a:ln>
        </p:spPr>
        <p:txBody>
          <a:bodyPr wrap="square">
            <a:spAutoFit/>
          </a:bodyPr>
          <a:lstStyle>
            <a:defPPr>
              <a:defRPr lang="zh-CN"/>
            </a:defPPr>
            <a:lvl1pPr>
              <a:defRPr sz="1050">
                <a:solidFill>
                  <a:schemeClr val="tx1">
                    <a:lumMod val="65000"/>
                    <a:lumOff val="35000"/>
                  </a:schemeClr>
                </a:solidFill>
              </a:defRPr>
            </a:lvl1pPr>
          </a:lstStyle>
          <a:p>
            <a:r>
              <a:rPr lang="en-US" altLang="zh-CN" dirty="0"/>
              <a:t>Clustering of City Images.</a:t>
            </a:r>
            <a:endParaRPr lang="en-US" altLang="zh-CN" dirty="0"/>
          </a:p>
        </p:txBody>
      </p:sp>
      <p:sp>
        <p:nvSpPr>
          <p:cNvPr id="47" name="Rectangles 46"/>
          <p:cNvSpPr/>
          <p:nvPr/>
        </p:nvSpPr>
        <p:spPr>
          <a:xfrm>
            <a:off x="2108835" y="5410200"/>
            <a:ext cx="3394710" cy="7962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just">
              <a:lnSpc>
                <a:spcPct val="100000"/>
              </a:lnSpc>
              <a:buFont typeface="Wingdings" panose="05000000000000000000" charset="0"/>
              <a:buNone/>
            </a:pPr>
            <a:r>
              <a:rPr lang="en-US" sz="1050">
                <a:solidFill>
                  <a:schemeClr val="tx1">
                    <a:lumMod val="65000"/>
                    <a:lumOff val="35000"/>
                  </a:schemeClr>
                </a:solidFill>
              </a:rPr>
              <a:t>V</a:t>
            </a:r>
            <a:r>
              <a:rPr sz="1050">
                <a:solidFill>
                  <a:schemeClr val="tx1">
                    <a:lumMod val="65000"/>
                    <a:lumOff val="35000"/>
                  </a:schemeClr>
                </a:solidFill>
              </a:rPr>
              <a:t>isualize the agreement between multiple annotators. </a:t>
            </a:r>
            <a:endParaRPr sz="1050">
              <a:solidFill>
                <a:schemeClr val="tx1">
                  <a:lumMod val="65000"/>
                  <a:lumOff val="35000"/>
                </a:schemeClr>
              </a:solidFill>
            </a:endParaRPr>
          </a:p>
          <a:p>
            <a:pPr indent="0" algn="just">
              <a:lnSpc>
                <a:spcPct val="100000"/>
              </a:lnSpc>
              <a:buFont typeface="Wingdings" panose="05000000000000000000" charset="0"/>
              <a:buNone/>
            </a:pPr>
            <a:endParaRPr sz="1050">
              <a:solidFill>
                <a:schemeClr val="tx1">
                  <a:lumMod val="65000"/>
                  <a:lumOff val="35000"/>
                </a:schemeClr>
              </a:solidFill>
            </a:endParaRPr>
          </a:p>
        </p:txBody>
      </p:sp>
      <p:sp>
        <p:nvSpPr>
          <p:cNvPr id="6" name="文本框 8"/>
          <p:cNvSpPr txBox="1"/>
          <p:nvPr/>
        </p:nvSpPr>
        <p:spPr>
          <a:xfrm>
            <a:off x="7805286" y="5495824"/>
            <a:ext cx="3652462" cy="575945"/>
          </a:xfrm>
          <a:prstGeom prst="rect">
            <a:avLst/>
          </a:prstGeom>
          <a:noFill/>
          <a:ln>
            <a:noFill/>
          </a:ln>
        </p:spPr>
        <p:txBody>
          <a:bodyPr wrap="square">
            <a:spAutoFit/>
          </a:bodyPr>
          <a:lstStyle>
            <a:defPPr>
              <a:defRPr lang="zh-CN"/>
            </a:defPPr>
            <a:lvl1pPr>
              <a:defRPr sz="1050">
                <a:solidFill>
                  <a:schemeClr val="tx1">
                    <a:lumMod val="65000"/>
                    <a:lumOff val="35000"/>
                  </a:schemeClr>
                </a:solidFill>
              </a:defRPr>
            </a:lvl1pPr>
          </a:lstStyle>
          <a:p>
            <a:r>
              <a:rPr lang="en-US" altLang="zh-CN" dirty="0"/>
              <a:t>Results.</a:t>
            </a:r>
            <a:endParaRPr lang="en-US" altLang="zh-CN" dirty="0"/>
          </a:p>
          <a:p>
            <a:r>
              <a:rPr lang="en-US" altLang="zh-CN" dirty="0"/>
              <a:t>Limitations.</a:t>
            </a:r>
            <a:endParaRPr lang="en-US" altLang="zh-CN" dirty="0"/>
          </a:p>
          <a:p>
            <a:r>
              <a:rPr lang="en-US" altLang="zh-CN" dirty="0"/>
              <a:t>Improvements.</a:t>
            </a:r>
            <a:endParaRPr lang="en-US" altLang="zh-CN" dirty="0"/>
          </a:p>
        </p:txBody>
      </p:sp>
      <p:sp>
        <p:nvSpPr>
          <p:cNvPr id="7" name="Slide Number Placeholder 6"/>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Barplots of Feature Means per Cluster</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stretch>
            <a:fillRect/>
          </a:stretch>
        </p:blipFill>
        <p:spPr>
          <a:xfrm>
            <a:off x="237490" y="1592580"/>
            <a:ext cx="5058410" cy="3777615"/>
          </a:xfrm>
          <a:prstGeom prst="rect">
            <a:avLst/>
          </a:prstGeom>
        </p:spPr>
      </p:pic>
      <p:pic>
        <p:nvPicPr>
          <p:cNvPr id="3" name="Picture 2"/>
          <p:cNvPicPr>
            <a:picLocks noChangeAspect="1"/>
          </p:cNvPicPr>
          <p:nvPr/>
        </p:nvPicPr>
        <p:blipFill>
          <a:blip r:embed="rId2"/>
          <a:stretch>
            <a:fillRect/>
          </a:stretch>
        </p:blipFill>
        <p:spPr>
          <a:xfrm>
            <a:off x="5463540" y="1224915"/>
            <a:ext cx="6633210" cy="4408170"/>
          </a:xfrm>
          <a:prstGeom prst="rect">
            <a:avLst/>
          </a:prstGeom>
        </p:spPr>
      </p:pic>
      <p:sp>
        <p:nvSpPr>
          <p:cNvPr id="27" name="任意多边形: 形状 26"/>
          <p:cNvSpPr/>
          <p:nvPr/>
        </p:nvSpPr>
        <p:spPr>
          <a:xfrm>
            <a:off x="0" y="5963920"/>
            <a:ext cx="12192000" cy="89408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l"/>
            <a:endParaRPr lang="en-US" altLang="zh-CN"/>
          </a:p>
        </p:txBody>
      </p:sp>
      <p:sp>
        <p:nvSpPr>
          <p:cNvPr id="7" name="Rectangles 6"/>
          <p:cNvSpPr/>
          <p:nvPr/>
        </p:nvSpPr>
        <p:spPr>
          <a:xfrm>
            <a:off x="-59690" y="5996305"/>
            <a:ext cx="11972290" cy="7962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00000"/>
              </a:lnSpc>
              <a:buFont typeface="Wingdings" panose="05000000000000000000" charset="0"/>
              <a:buChar char="Ø"/>
            </a:pPr>
            <a:r>
              <a:rPr b="1"/>
              <a:t>Features with significant differences in mean values across clusters, </a:t>
            </a:r>
            <a:r>
              <a:rPr lang="en-US" b="1"/>
              <a:t>such as contrast, </a:t>
            </a:r>
            <a:r>
              <a:rPr b="1"/>
              <a:t> likely contribute more to cluster separation.</a:t>
            </a:r>
            <a:endParaRPr b="1"/>
          </a:p>
        </p:txBody>
      </p:sp>
      <p:sp>
        <p:nvSpPr>
          <p:cNvPr id="4" name="Slide Number Placeholder 3"/>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Barplots of Feature Means per Cluster</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1"/>
          <a:stretch>
            <a:fillRect/>
          </a:stretch>
        </p:blipFill>
        <p:spPr>
          <a:xfrm>
            <a:off x="335280" y="1160780"/>
            <a:ext cx="5140325" cy="4106545"/>
          </a:xfrm>
          <a:prstGeom prst="rect">
            <a:avLst/>
          </a:prstGeom>
        </p:spPr>
      </p:pic>
      <p:pic>
        <p:nvPicPr>
          <p:cNvPr id="5" name="Picture 4"/>
          <p:cNvPicPr>
            <a:picLocks noChangeAspect="1"/>
          </p:cNvPicPr>
          <p:nvPr/>
        </p:nvPicPr>
        <p:blipFill>
          <a:blip r:embed="rId2"/>
          <a:stretch>
            <a:fillRect/>
          </a:stretch>
        </p:blipFill>
        <p:spPr>
          <a:xfrm>
            <a:off x="5475605" y="1233805"/>
            <a:ext cx="6610350" cy="3760470"/>
          </a:xfrm>
          <a:prstGeom prst="rect">
            <a:avLst/>
          </a:prstGeom>
        </p:spPr>
      </p:pic>
      <p:sp>
        <p:nvSpPr>
          <p:cNvPr id="27" name="任意多边形: 形状 26"/>
          <p:cNvSpPr/>
          <p:nvPr/>
        </p:nvSpPr>
        <p:spPr>
          <a:xfrm>
            <a:off x="0" y="5963920"/>
            <a:ext cx="12192000" cy="89408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l"/>
            <a:endParaRPr lang="en-US" altLang="zh-CN"/>
          </a:p>
        </p:txBody>
      </p:sp>
      <p:sp>
        <p:nvSpPr>
          <p:cNvPr id="7" name="Rectangles 6"/>
          <p:cNvSpPr/>
          <p:nvPr/>
        </p:nvSpPr>
        <p:spPr>
          <a:xfrm>
            <a:off x="-59690" y="5996305"/>
            <a:ext cx="11972290" cy="79629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00000"/>
              </a:lnSpc>
              <a:buFont typeface="Wingdings" panose="05000000000000000000" charset="0"/>
              <a:buChar char="Ø"/>
            </a:pPr>
            <a:r>
              <a:rPr b="1"/>
              <a:t>Features with significant differences in mean values across clusters, </a:t>
            </a:r>
            <a:r>
              <a:rPr lang="en-US" b="1"/>
              <a:t>such as homogeneity &amp; dissimilarity, </a:t>
            </a:r>
            <a:r>
              <a:rPr b="1"/>
              <a:t> likely contribute more to cluster separation.</a:t>
            </a:r>
            <a:endParaRPr b="1"/>
          </a:p>
        </p:txBody>
      </p:sp>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8" name="组合 77"/>
          <p:cNvGrpSpPr/>
          <p:nvPr/>
        </p:nvGrpSpPr>
        <p:grpSpPr>
          <a:xfrm>
            <a:off x="59871" y="194854"/>
            <a:ext cx="7268210" cy="836023"/>
            <a:chOff x="-31569" y="312419"/>
            <a:chExt cx="7268210" cy="836023"/>
          </a:xfrm>
        </p:grpSpPr>
        <p:sp>
          <p:nvSpPr>
            <p:cNvPr id="10" name="文本框 9"/>
            <p:cNvSpPr txBox="1"/>
            <p:nvPr/>
          </p:nvSpPr>
          <p:spPr>
            <a:xfrm>
              <a:off x="1025706" y="469899"/>
              <a:ext cx="6210935" cy="58356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3200" dirty="0">
                  <a:solidFill>
                    <a:srgbClr val="1A3497"/>
                  </a:solidFill>
                  <a:ea typeface="Gilroy" panose="00000400000000000000" charset="0"/>
                  <a:sym typeface="+mn-ea"/>
                </a:rPr>
                <a:t>Image Annotation</a:t>
              </a:r>
              <a:endParaRPr lang="en-US" altLang="zh-CN" sz="3200" dirty="0">
                <a:solidFill>
                  <a:srgbClr val="1A3497"/>
                </a:solidFill>
                <a:ea typeface="Gilroy" panose="00000400000000000000" charset="0"/>
              </a:endParaRPr>
            </a:p>
          </p:txBody>
        </p:sp>
        <p:sp>
          <p:nvSpPr>
            <p:cNvPr id="76" name="椭圆 75"/>
            <p:cNvSpPr/>
            <p:nvPr/>
          </p:nvSpPr>
          <p:spPr>
            <a:xfrm>
              <a:off x="-31569" y="312419"/>
              <a:ext cx="836023" cy="836023"/>
            </a:xfrm>
            <a:prstGeom prst="ellipse">
              <a:avLst/>
            </a:prstGeom>
            <a:solidFill>
              <a:srgbClr val="1B56A6"/>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41019" y="407035"/>
              <a:ext cx="659839"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03</a:t>
              </a:r>
              <a:endParaRPr lang="zh-CN" altLang="en-US" sz="3600" dirty="0">
                <a:ea typeface="Arial" panose="020B0604020202020204" pitchFamily="34" charset="0"/>
              </a:endParaRPr>
            </a:p>
          </p:txBody>
        </p:sp>
      </p:grpSp>
      <p:sp>
        <p:nvSpPr>
          <p:cNvPr id="27" name="任意多边形: 形状 26"/>
          <p:cNvSpPr/>
          <p:nvPr/>
        </p:nvSpPr>
        <p:spPr>
          <a:xfrm>
            <a:off x="6254115" y="935990"/>
            <a:ext cx="5937885" cy="592201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l"/>
            <a:endParaRPr lang="en-US" altLang="zh-CN" sz="1200"/>
          </a:p>
        </p:txBody>
      </p:sp>
      <p:sp>
        <p:nvSpPr>
          <p:cNvPr id="3" name="Text Box 2"/>
          <p:cNvSpPr txBox="1"/>
          <p:nvPr/>
        </p:nvSpPr>
        <p:spPr>
          <a:xfrm>
            <a:off x="6254115" y="1030605"/>
            <a:ext cx="5951855" cy="5354320"/>
          </a:xfrm>
          <a:prstGeom prst="rect">
            <a:avLst/>
          </a:prstGeom>
          <a:noFill/>
        </p:spPr>
        <p:txBody>
          <a:bodyPr wrap="square" rtlCol="0">
            <a:spAutoFit/>
          </a:bodyPr>
          <a:p>
            <a:pPr algn="just"/>
            <a:r>
              <a:rPr lang="en-US" altLang="zh-CN" sz="2000" b="1" u="sng">
                <a:solidFill>
                  <a:schemeClr val="bg1"/>
                </a:solidFill>
                <a:sym typeface="+mn-ea"/>
              </a:rPr>
              <a:t>Cohen's Kappa</a:t>
            </a:r>
            <a:endParaRPr lang="en-US" altLang="zh-CN" sz="2000" b="1" u="sng">
              <a:solidFill>
                <a:schemeClr val="bg1"/>
              </a:solidFill>
            </a:endParaRPr>
          </a:p>
          <a:p>
            <a:pPr algn="just"/>
            <a:endParaRPr lang="en-US" altLang="zh-CN">
              <a:solidFill>
                <a:schemeClr val="bg1"/>
              </a:solidFill>
            </a:endParaRPr>
          </a:p>
          <a:p>
            <a:pPr algn="just"/>
            <a:endParaRPr lang="en-US" altLang="zh-CN" sz="1600">
              <a:solidFill>
                <a:schemeClr val="bg1"/>
              </a:solidFill>
            </a:endParaRPr>
          </a:p>
          <a:p>
            <a:pPr algn="just"/>
            <a:endParaRPr lang="en-US" altLang="zh-CN" sz="1600">
              <a:solidFill>
                <a:schemeClr val="bg1"/>
              </a:solidFill>
            </a:endParaRPr>
          </a:p>
          <a:p>
            <a:pPr algn="just"/>
            <a:endParaRPr lang="en-US" altLang="zh-CN" sz="1600">
              <a:solidFill>
                <a:schemeClr val="bg1"/>
              </a:solidFill>
            </a:endParaRPr>
          </a:p>
          <a:p>
            <a:pPr algn="just"/>
            <a:endParaRPr lang="en-US" altLang="zh-CN" sz="1600">
              <a:solidFill>
                <a:schemeClr val="bg1"/>
              </a:solidFill>
            </a:endParaRPr>
          </a:p>
          <a:p>
            <a:pPr algn="just"/>
            <a:r>
              <a:rPr lang="en-US" altLang="zh-CN" sz="1600">
                <a:solidFill>
                  <a:schemeClr val="bg1"/>
                </a:solidFill>
                <a:sym typeface="+mn-ea"/>
              </a:rPr>
              <a:t>Where:</a:t>
            </a:r>
            <a:endParaRPr lang="en-US" altLang="zh-CN" sz="1600">
              <a:solidFill>
                <a:schemeClr val="bg1"/>
              </a:solidFill>
            </a:endParaRPr>
          </a:p>
          <a:p>
            <a:pPr algn="just"/>
            <a:endParaRPr lang="en-US" altLang="zh-CN" sz="1600">
              <a:solidFill>
                <a:schemeClr val="bg1"/>
              </a:solidFill>
            </a:endParaRPr>
          </a:p>
          <a:p>
            <a:pPr algn="just"/>
            <a:r>
              <a:rPr lang="en-US" altLang="zh-CN" sz="1600">
                <a:solidFill>
                  <a:schemeClr val="bg1"/>
                </a:solidFill>
                <a:sym typeface="+mn-ea"/>
              </a:rPr>
              <a:t>-</a:t>
            </a:r>
            <a:r>
              <a:rPr lang="en-US" altLang="zh-CN" sz="1600" b="1">
                <a:solidFill>
                  <a:schemeClr val="bg1"/>
                </a:solidFill>
                <a:sym typeface="+mn-ea"/>
              </a:rPr>
              <a:t> Pa:</a:t>
            </a:r>
            <a:r>
              <a:rPr lang="en-US" altLang="zh-CN" sz="1600">
                <a:solidFill>
                  <a:schemeClr val="bg1"/>
                </a:solidFill>
                <a:sym typeface="+mn-ea"/>
              </a:rPr>
              <a:t> The observed agreement (proportion of times the annotators agree).  </a:t>
            </a:r>
            <a:endParaRPr lang="en-US" altLang="zh-CN" sz="1600">
              <a:solidFill>
                <a:schemeClr val="bg1"/>
              </a:solidFill>
            </a:endParaRPr>
          </a:p>
          <a:p>
            <a:pPr algn="just"/>
            <a:r>
              <a:rPr lang="en-US" altLang="zh-CN" sz="1600">
                <a:solidFill>
                  <a:schemeClr val="bg1"/>
                </a:solidFill>
                <a:sym typeface="+mn-ea"/>
              </a:rPr>
              <a:t>- </a:t>
            </a:r>
            <a:r>
              <a:rPr lang="en-US" altLang="zh-CN" sz="1600" b="1">
                <a:solidFill>
                  <a:schemeClr val="bg1"/>
                </a:solidFill>
                <a:sym typeface="+mn-ea"/>
              </a:rPr>
              <a:t>Pe:</a:t>
            </a:r>
            <a:r>
              <a:rPr lang="en-US" altLang="zh-CN" sz="1600">
                <a:solidFill>
                  <a:schemeClr val="bg1"/>
                </a:solidFill>
                <a:sym typeface="+mn-ea"/>
              </a:rPr>
              <a:t> The expected agreement by chance (calculated based on the distribution of annotations).  </a:t>
            </a:r>
            <a:endParaRPr lang="en-US" altLang="zh-CN" sz="1600">
              <a:solidFill>
                <a:schemeClr val="bg1"/>
              </a:solidFill>
            </a:endParaRPr>
          </a:p>
          <a:p>
            <a:pPr algn="just"/>
            <a:endParaRPr lang="en-US" altLang="zh-CN" sz="1600">
              <a:solidFill>
                <a:schemeClr val="bg1"/>
              </a:solidFill>
            </a:endParaRPr>
          </a:p>
          <a:p>
            <a:pPr algn="just"/>
            <a:endParaRPr lang="en-US" altLang="zh-CN" sz="1600">
              <a:solidFill>
                <a:schemeClr val="bg1"/>
              </a:solidFill>
            </a:endParaRPr>
          </a:p>
          <a:p>
            <a:pPr algn="just"/>
            <a:r>
              <a:rPr lang="en-US" altLang="zh-CN" sz="1600" b="1">
                <a:solidFill>
                  <a:schemeClr val="bg1"/>
                </a:solidFill>
                <a:sym typeface="+mn-ea"/>
              </a:rPr>
              <a:t>Cohen's Kappa range: from -1 to 1:</a:t>
            </a:r>
            <a:endParaRPr lang="en-US" altLang="zh-CN" sz="1600" b="1">
              <a:solidFill>
                <a:schemeClr val="bg1"/>
              </a:solidFill>
            </a:endParaRPr>
          </a:p>
          <a:p>
            <a:pPr algn="just"/>
            <a:r>
              <a:rPr lang="en-US" altLang="zh-CN" sz="1600">
                <a:solidFill>
                  <a:schemeClr val="bg1"/>
                </a:solidFill>
                <a:sym typeface="+mn-ea"/>
              </a:rPr>
              <a:t>1. 1: Perfect agreement between annotators.</a:t>
            </a:r>
            <a:endParaRPr lang="en-US" altLang="zh-CN" sz="1600">
              <a:solidFill>
                <a:schemeClr val="bg1"/>
              </a:solidFill>
            </a:endParaRPr>
          </a:p>
          <a:p>
            <a:pPr algn="just"/>
            <a:r>
              <a:rPr lang="en-US" altLang="zh-CN" sz="1600">
                <a:solidFill>
                  <a:schemeClr val="bg1"/>
                </a:solidFill>
                <a:sym typeface="+mn-ea"/>
              </a:rPr>
              <a:t>2. 0: No agreement beyond what would be expected by chance.</a:t>
            </a:r>
            <a:endParaRPr lang="en-US" altLang="zh-CN" sz="1600">
              <a:solidFill>
                <a:schemeClr val="bg1"/>
              </a:solidFill>
            </a:endParaRPr>
          </a:p>
          <a:p>
            <a:pPr algn="just"/>
            <a:r>
              <a:rPr lang="en-US" altLang="zh-CN" sz="1600">
                <a:solidFill>
                  <a:schemeClr val="bg1"/>
                </a:solidFill>
                <a:sym typeface="+mn-ea"/>
              </a:rPr>
              <a:t>3. &lt;0: Indicate less agreement than would be expected by chance.</a:t>
            </a:r>
            <a:endParaRPr lang="en-US" altLang="zh-CN" sz="1600">
              <a:solidFill>
                <a:schemeClr val="bg1"/>
              </a:solidFill>
            </a:endParaRPr>
          </a:p>
          <a:p>
            <a:pPr algn="just"/>
            <a:endParaRPr lang="en-US" altLang="zh-CN" sz="1600">
              <a:solidFill>
                <a:schemeClr val="bg1"/>
              </a:solidFill>
            </a:endParaRPr>
          </a:p>
        </p:txBody>
      </p:sp>
      <p:pic>
        <p:nvPicPr>
          <p:cNvPr id="4" name="Picture 3"/>
          <p:cNvPicPr>
            <a:picLocks noChangeAspect="1"/>
          </p:cNvPicPr>
          <p:nvPr/>
        </p:nvPicPr>
        <p:blipFill>
          <a:blip r:embed="rId1"/>
          <a:stretch>
            <a:fillRect/>
          </a:stretch>
        </p:blipFill>
        <p:spPr>
          <a:xfrm>
            <a:off x="0" y="1146175"/>
            <a:ext cx="6095365" cy="5411470"/>
          </a:xfrm>
          <a:prstGeom prst="rect">
            <a:avLst/>
          </a:prstGeom>
        </p:spPr>
      </p:pic>
      <mc:AlternateContent xmlns:mc="http://schemas.openxmlformats.org/markup-compatibility/2006">
        <mc:Choice xmlns:a14="http://schemas.microsoft.com/office/drawing/2010/main" Requires="a14">
          <p:sp>
            <p:nvSpPr>
              <p:cNvPr id="2" name="Text Box 1"/>
              <p:cNvSpPr txBox="1"/>
              <p:nvPr/>
            </p:nvSpPr>
            <p:spPr>
              <a:xfrm>
                <a:off x="7050405" y="1706880"/>
                <a:ext cx="3827145" cy="965835"/>
              </a:xfrm>
              <a:prstGeom prst="rect">
                <a:avLst/>
              </a:prstGeom>
              <a:noFill/>
            </p:spPr>
            <p:txBody>
              <a:bodyPr wrap="square" rtlCol="0">
                <a:spAutoFit/>
              </a:bodyPr>
              <a:p>
                <a14:m>
                  <m:oMathPara xmlns:m="http://schemas.openxmlformats.org/officeDocument/2006/math">
                    <m:oMathParaPr>
                      <m:jc m:val="centerGroup"/>
                    </m:oMathParaPr>
                    <m:oMath xmlns:m="http://schemas.openxmlformats.org/officeDocument/2006/math">
                      <m:r>
                        <a:rPr lang="en-US" sz="2800" i="1">
                          <a:solidFill>
                            <a:schemeClr val="bg1"/>
                          </a:solidFill>
                          <a:latin typeface="Cambria Math" panose="02040503050406030204" charset="0"/>
                          <a:cs typeface="Cambria Math" panose="02040503050406030204" charset="0"/>
                        </a:rPr>
                        <m:t>𝑘</m:t>
                      </m:r>
                      <m:r>
                        <a:rPr lang="en-US" sz="2800" i="1">
                          <a:solidFill>
                            <a:schemeClr val="bg1"/>
                          </a:solidFill>
                          <a:latin typeface="Cambria Math" panose="02040503050406030204" charset="0"/>
                          <a:cs typeface="Cambria Math" panose="02040503050406030204" charset="0"/>
                        </a:rPr>
                        <m:t> = </m:t>
                      </m:r>
                      <m:f>
                        <m:fPr>
                          <m:ctrlPr>
                            <a:rPr lang="en-US" sz="2800" i="1">
                              <a:solidFill>
                                <a:schemeClr val="bg1"/>
                              </a:solidFill>
                              <a:latin typeface="Cambria Math" panose="02040503050406030204" charset="0"/>
                              <a:cs typeface="Cambria Math" panose="02040503050406030204" charset="0"/>
                            </a:rPr>
                          </m:ctrlPr>
                        </m:fPr>
                        <m:num>
                          <m:sSub>
                            <m:sSubPr>
                              <m:ctrlPr>
                                <a:rPr lang="en-US" sz="2800" i="1">
                                  <a:solidFill>
                                    <a:schemeClr val="bg1"/>
                                  </a:solidFill>
                                  <a:latin typeface="Cambria Math" panose="02040503050406030204" charset="0"/>
                                  <a:cs typeface="Cambria Math" panose="02040503050406030204" charset="0"/>
                                </a:rPr>
                              </m:ctrlPr>
                            </m:sSubPr>
                            <m:e>
                              <m:r>
                                <a:rPr lang="en-US" sz="2800" i="1">
                                  <a:solidFill>
                                    <a:schemeClr val="bg1"/>
                                  </a:solidFill>
                                  <a:latin typeface="Cambria Math" panose="02040503050406030204" charset="0"/>
                                  <a:cs typeface="Cambria Math" panose="02040503050406030204" charset="0"/>
                                </a:rPr>
                                <m:t>𝑃</m:t>
                              </m:r>
                            </m:e>
                            <m:sub>
                              <m:r>
                                <a:rPr lang="en-US" sz="2800" i="1">
                                  <a:solidFill>
                                    <a:schemeClr val="bg1"/>
                                  </a:solidFill>
                                  <a:latin typeface="Cambria Math" panose="02040503050406030204" charset="0"/>
                                  <a:cs typeface="Cambria Math" panose="02040503050406030204" charset="0"/>
                                </a:rPr>
                                <m:t>𝑎</m:t>
                              </m:r>
                            </m:sub>
                          </m:sSub>
                          <m:r>
                            <a:rPr lang="en-US" sz="2800" i="1">
                              <a:solidFill>
                                <a:schemeClr val="bg1"/>
                              </a:solidFill>
                              <a:latin typeface="Cambria Math" panose="02040503050406030204" charset="0"/>
                              <a:cs typeface="Cambria Math" panose="02040503050406030204" charset="0"/>
                            </a:rPr>
                            <m:t> − </m:t>
                          </m:r>
                          <m:sSub>
                            <m:sSubPr>
                              <m:ctrlPr>
                                <a:rPr lang="en-US" sz="2800" i="1">
                                  <a:solidFill>
                                    <a:schemeClr val="bg1"/>
                                  </a:solidFill>
                                  <a:latin typeface="Cambria Math" panose="02040503050406030204" charset="0"/>
                                  <a:cs typeface="Cambria Math" panose="02040503050406030204" charset="0"/>
                                </a:rPr>
                              </m:ctrlPr>
                            </m:sSubPr>
                            <m:e>
                              <m:r>
                                <a:rPr lang="en-US" sz="2800" i="1">
                                  <a:solidFill>
                                    <a:schemeClr val="bg1"/>
                                  </a:solidFill>
                                  <a:latin typeface="Cambria Math" panose="02040503050406030204" charset="0"/>
                                  <a:cs typeface="Cambria Math" panose="02040503050406030204" charset="0"/>
                                </a:rPr>
                                <m:t>𝑃</m:t>
                              </m:r>
                            </m:e>
                            <m:sub>
                              <m:r>
                                <a:rPr lang="en-US" sz="2800" i="1">
                                  <a:solidFill>
                                    <a:schemeClr val="bg1"/>
                                  </a:solidFill>
                                  <a:latin typeface="Cambria Math" panose="02040503050406030204" charset="0"/>
                                  <a:cs typeface="Cambria Math" panose="02040503050406030204" charset="0"/>
                                </a:rPr>
                                <m:t>𝑒</m:t>
                              </m:r>
                            </m:sub>
                          </m:sSub>
                        </m:num>
                        <m:den>
                          <m:r>
                            <a:rPr lang="en-US" sz="2800" i="1">
                              <a:solidFill>
                                <a:schemeClr val="bg1"/>
                              </a:solidFill>
                              <a:latin typeface="Cambria Math" panose="02040503050406030204" charset="0"/>
                              <a:cs typeface="Cambria Math" panose="02040503050406030204" charset="0"/>
                            </a:rPr>
                            <m:t>1</m:t>
                          </m:r>
                          <m:r>
                            <a:rPr lang="en-US" sz="2800" i="1">
                              <a:solidFill>
                                <a:schemeClr val="bg1"/>
                              </a:solidFill>
                              <a:latin typeface="Cambria Math" panose="02040503050406030204" charset="0"/>
                              <a:cs typeface="Cambria Math" panose="02040503050406030204" charset="0"/>
                            </a:rPr>
                            <m:t> − </m:t>
                          </m:r>
                          <m:sSub>
                            <m:sSubPr>
                              <m:ctrlPr>
                                <a:rPr lang="en-US" sz="2800" i="1">
                                  <a:solidFill>
                                    <a:schemeClr val="bg1"/>
                                  </a:solidFill>
                                  <a:latin typeface="Cambria Math" panose="02040503050406030204" charset="0"/>
                                  <a:cs typeface="Cambria Math" panose="02040503050406030204" charset="0"/>
                                </a:rPr>
                              </m:ctrlPr>
                            </m:sSubPr>
                            <m:e>
                              <m:r>
                                <a:rPr lang="en-US" sz="2800" i="1">
                                  <a:solidFill>
                                    <a:schemeClr val="bg1"/>
                                  </a:solidFill>
                                  <a:latin typeface="Cambria Math" panose="02040503050406030204" charset="0"/>
                                  <a:cs typeface="Cambria Math" panose="02040503050406030204" charset="0"/>
                                </a:rPr>
                                <m:t>𝑃</m:t>
                              </m:r>
                            </m:e>
                            <m:sub>
                              <m:r>
                                <a:rPr lang="en-US" sz="2800" i="1">
                                  <a:solidFill>
                                    <a:schemeClr val="bg1"/>
                                  </a:solidFill>
                                  <a:latin typeface="Cambria Math" panose="02040503050406030204" charset="0"/>
                                  <a:cs typeface="Cambria Math" panose="02040503050406030204" charset="0"/>
                                </a:rPr>
                                <m:t>𝑒</m:t>
                              </m:r>
                            </m:sub>
                          </m:sSub>
                        </m:den>
                      </m:f>
                    </m:oMath>
                  </m:oMathPara>
                </a14:m>
                <a:endParaRPr lang="en-US" sz="2800" i="1">
                  <a:solidFill>
                    <a:schemeClr val="bg1"/>
                  </a:solidFill>
                  <a:latin typeface="Cambria Math" panose="02040503050406030204" charset="0"/>
                  <a:cs typeface="Cambria Math" panose="02040503050406030204" charset="0"/>
                </a:endParaRPr>
              </a:p>
            </p:txBody>
          </p:sp>
        </mc:Choice>
        <mc:Fallback>
          <p:sp>
            <p:nvSpPr>
              <p:cNvPr id="2" name="Text Box 1"/>
              <p:cNvSpPr txBox="1">
                <a:spLocks noRot="1" noChangeAspect="1" noMove="1" noResize="1" noEditPoints="1" noAdjustHandles="1" noChangeArrowheads="1" noChangeShapeType="1" noTextEdit="1"/>
              </p:cNvSpPr>
              <p:nvPr/>
            </p:nvSpPr>
            <p:spPr>
              <a:xfrm>
                <a:off x="7050405" y="1706880"/>
                <a:ext cx="3827145" cy="965835"/>
              </a:xfrm>
              <a:prstGeom prst="rect">
                <a:avLst/>
              </a:prstGeom>
              <a:blipFill rotWithShape="1">
                <a:blip r:embed="rId2"/>
                <a:stretch>
                  <a:fillRect/>
                </a:stretch>
              </a:blipFill>
            </p:spPr>
            <p:txBody>
              <a:bodyPr/>
              <a:lstStyle/>
              <a:p>
                <a:r>
                  <a:rPr lang="en-GB" altLang="en-US">
                    <a:noFill/>
                  </a:rPr>
                  <a:t> </a:t>
                </a:r>
              </a:p>
            </p:txBody>
          </p:sp>
        </mc:Fallback>
      </mc:AlternateContent>
      <p:sp>
        <p:nvSpPr>
          <p:cNvPr id="5" name="Slide Number Placeholder 4"/>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95250" y="1092835"/>
            <a:ext cx="5924550" cy="5054600"/>
          </a:xfrm>
          <a:prstGeom prst="rect">
            <a:avLst/>
          </a:prstGeom>
        </p:spPr>
      </p:pic>
      <p:sp>
        <p:nvSpPr>
          <p:cNvPr id="8"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Cohen’s Kappa by Category</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6073775" y="1035685"/>
            <a:ext cx="5991225" cy="5111750"/>
          </a:xfrm>
          <a:prstGeom prst="rect">
            <a:avLst/>
          </a:prstGeom>
        </p:spPr>
      </p:pic>
      <p:sp>
        <p:nvSpPr>
          <p:cNvPr id="6" name="Slide Number Placeholder 5"/>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Cohen’s Kappa by Category</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1"/>
          <a:stretch>
            <a:fillRect/>
          </a:stretch>
        </p:blipFill>
        <p:spPr>
          <a:xfrm>
            <a:off x="6096000" y="1092835"/>
            <a:ext cx="5786120" cy="4936490"/>
          </a:xfrm>
          <a:prstGeom prst="rect">
            <a:avLst/>
          </a:prstGeom>
        </p:spPr>
      </p:pic>
      <p:pic>
        <p:nvPicPr>
          <p:cNvPr id="6" name="Picture 5"/>
          <p:cNvPicPr>
            <a:picLocks noChangeAspect="1"/>
          </p:cNvPicPr>
          <p:nvPr/>
        </p:nvPicPr>
        <p:blipFill>
          <a:blip r:embed="rId2"/>
          <a:stretch>
            <a:fillRect/>
          </a:stretch>
        </p:blipFill>
        <p:spPr>
          <a:xfrm>
            <a:off x="168275" y="1092835"/>
            <a:ext cx="5793740" cy="4944745"/>
          </a:xfrm>
          <a:prstGeom prst="rect">
            <a:avLst/>
          </a:prstGeom>
        </p:spPr>
      </p:pic>
      <p:sp>
        <p:nvSpPr>
          <p:cNvPr id="7" name="Slide Number Placeholder 6"/>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Cohen’s Kappa by Category</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1"/>
          <a:stretch>
            <a:fillRect/>
          </a:stretch>
        </p:blipFill>
        <p:spPr>
          <a:xfrm>
            <a:off x="0" y="1183005"/>
            <a:ext cx="6083300" cy="5190490"/>
          </a:xfrm>
          <a:prstGeom prst="rect">
            <a:avLst/>
          </a:prstGeom>
        </p:spPr>
      </p:pic>
      <p:pic>
        <p:nvPicPr>
          <p:cNvPr id="9" name="Picture 8"/>
          <p:cNvPicPr>
            <a:picLocks noChangeAspect="1"/>
          </p:cNvPicPr>
          <p:nvPr/>
        </p:nvPicPr>
        <p:blipFill>
          <a:blip r:embed="rId2"/>
          <a:stretch>
            <a:fillRect/>
          </a:stretch>
        </p:blipFill>
        <p:spPr>
          <a:xfrm>
            <a:off x="6087745" y="1183005"/>
            <a:ext cx="6083935" cy="5191125"/>
          </a:xfrm>
          <a:prstGeom prst="rect">
            <a:avLst/>
          </a:prstGeom>
        </p:spPr>
      </p:pic>
      <p:sp>
        <p:nvSpPr>
          <p:cNvPr id="10" name="Slide Number Placeholder 9"/>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Cohen’s Kappa by Category</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1"/>
          <a:stretch>
            <a:fillRect/>
          </a:stretch>
        </p:blipFill>
        <p:spPr>
          <a:xfrm>
            <a:off x="2319020" y="897890"/>
            <a:ext cx="6743065" cy="5753735"/>
          </a:xfrm>
          <a:prstGeom prst="rect">
            <a:avLst/>
          </a:prstGeom>
        </p:spPr>
      </p:pic>
      <p:sp>
        <p:nvSpPr>
          <p:cNvPr id="4" name="Slide Number Placeholder 3"/>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993140" y="660400"/>
            <a:ext cx="7527925" cy="5666740"/>
          </a:xfrm>
          <a:prstGeom prst="rect">
            <a:avLst/>
          </a:prstGeom>
        </p:spPr>
      </p:pic>
      <p:sp>
        <p:nvSpPr>
          <p:cNvPr id="5" name="椭圆 4"/>
          <p:cNvSpPr/>
          <p:nvPr/>
        </p:nvSpPr>
        <p:spPr>
          <a:xfrm>
            <a:off x="113211" y="159847"/>
            <a:ext cx="836023" cy="836023"/>
          </a:xfrm>
          <a:prstGeom prst="ellipse">
            <a:avLst/>
          </a:prstGeom>
          <a:solidFill>
            <a:srgbClr val="AF2EE2"/>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8" name="组合 77"/>
          <p:cNvGrpSpPr/>
          <p:nvPr/>
        </p:nvGrpSpPr>
        <p:grpSpPr>
          <a:xfrm>
            <a:off x="201039" y="248194"/>
            <a:ext cx="7127042" cy="645161"/>
            <a:chOff x="109599" y="431799"/>
            <a:chExt cx="7127042" cy="645161"/>
          </a:xfrm>
        </p:grpSpPr>
        <p:sp>
          <p:nvSpPr>
            <p:cNvPr id="77" name="文本框 76"/>
            <p:cNvSpPr txBox="1"/>
            <p:nvPr/>
          </p:nvSpPr>
          <p:spPr>
            <a:xfrm>
              <a:off x="109599" y="431800"/>
              <a:ext cx="659839" cy="645160"/>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04</a:t>
              </a:r>
              <a:endParaRPr lang="zh-CN" altLang="en-US" sz="3600" dirty="0">
                <a:ea typeface="Arial" panose="020B0604020202020204" pitchFamily="34" charset="0"/>
              </a:endParaRPr>
            </a:p>
          </p:txBody>
        </p:sp>
        <p:sp>
          <p:nvSpPr>
            <p:cNvPr id="10" name="文本框 9"/>
            <p:cNvSpPr txBox="1"/>
            <p:nvPr/>
          </p:nvSpPr>
          <p:spPr>
            <a:xfrm>
              <a:off x="1025706" y="431799"/>
              <a:ext cx="6210935" cy="58356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3200" dirty="0">
                  <a:solidFill>
                    <a:srgbClr val="1A3497"/>
                  </a:solidFill>
                  <a:ea typeface="Gilroy" panose="00000400000000000000" charset="0"/>
                  <a:sym typeface="+mn-ea"/>
                </a:rPr>
                <a:t>Conclusion</a:t>
              </a:r>
              <a:endParaRPr lang="en-US" altLang="zh-CN" sz="3200" dirty="0">
                <a:solidFill>
                  <a:srgbClr val="1A3497"/>
                </a:solidFill>
                <a:ea typeface="Gilroy" panose="00000400000000000000" charset="0"/>
              </a:endParaRPr>
            </a:p>
          </p:txBody>
        </p:sp>
      </p:grpSp>
      <p:sp>
        <p:nvSpPr>
          <p:cNvPr id="27" name="任意多边形: 形状 26"/>
          <p:cNvSpPr/>
          <p:nvPr/>
        </p:nvSpPr>
        <p:spPr>
          <a:xfrm>
            <a:off x="635" y="6294120"/>
            <a:ext cx="12191365" cy="56388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l"/>
            <a:endParaRPr lang="en-US" altLang="zh-CN" sz="1200"/>
          </a:p>
        </p:txBody>
      </p:sp>
      <p:sp>
        <p:nvSpPr>
          <p:cNvPr id="6" name="Text Box 5"/>
          <p:cNvSpPr txBox="1"/>
          <p:nvPr/>
        </p:nvSpPr>
        <p:spPr>
          <a:xfrm>
            <a:off x="62230" y="6391910"/>
            <a:ext cx="8449310" cy="368300"/>
          </a:xfrm>
          <a:prstGeom prst="rect">
            <a:avLst/>
          </a:prstGeom>
          <a:noFill/>
        </p:spPr>
        <p:txBody>
          <a:bodyPr wrap="square" rtlCol="0">
            <a:spAutoFit/>
          </a:bodyPr>
          <a:p>
            <a:pPr marL="285750" indent="-285750">
              <a:buFont typeface="Wingdings" panose="05000000000000000000" charset="0"/>
              <a:buChar char="Ø"/>
            </a:pPr>
            <a:r>
              <a:rPr lang="en-GB" altLang="en-US">
                <a:solidFill>
                  <a:schemeClr val="bg1"/>
                </a:solidFill>
              </a:rPr>
              <a:t>Analysis for Athens: Cluster Membership and City Similarity</a:t>
            </a:r>
            <a:endParaRPr lang="en-GB" altLang="en-US">
              <a:solidFill>
                <a:schemeClr val="bg1"/>
              </a:solidFill>
            </a:endParaRPr>
          </a:p>
        </p:txBody>
      </p:sp>
      <p:sp>
        <p:nvSpPr>
          <p:cNvPr id="3" name="Text Box 2"/>
          <p:cNvSpPr txBox="1"/>
          <p:nvPr/>
        </p:nvSpPr>
        <p:spPr>
          <a:xfrm>
            <a:off x="8763000" y="1773555"/>
            <a:ext cx="3429000" cy="3692525"/>
          </a:xfrm>
          <a:prstGeom prst="rect">
            <a:avLst/>
          </a:prstGeom>
          <a:noFill/>
        </p:spPr>
        <p:txBody>
          <a:bodyPr wrap="square" rtlCol="0">
            <a:spAutoFit/>
          </a:bodyPr>
          <a:p>
            <a:r>
              <a:rPr lang="en-US" altLang="en-GB" b="1" u="sng"/>
              <a:t>Dominant Features-Cluster 0:</a:t>
            </a:r>
            <a:endParaRPr lang="en-US" altLang="en-GB" b="1"/>
          </a:p>
          <a:p>
            <a:pPr marL="285750" indent="-285750">
              <a:lnSpc>
                <a:spcPct val="200000"/>
              </a:lnSpc>
              <a:buFont typeface="Wingdings" panose="05000000000000000000" charset="0"/>
              <a:buChar char="Ø"/>
            </a:pPr>
            <a:r>
              <a:rPr lang="en-US" altLang="en-GB" b="1"/>
              <a:t>Energy</a:t>
            </a:r>
            <a:endParaRPr lang="en-US" altLang="en-GB" b="1"/>
          </a:p>
          <a:p>
            <a:pPr marL="285750" indent="-285750">
              <a:lnSpc>
                <a:spcPct val="200000"/>
              </a:lnSpc>
              <a:buFont typeface="Wingdings" panose="05000000000000000000" charset="0"/>
              <a:buChar char="Ø"/>
            </a:pPr>
            <a:r>
              <a:rPr lang="en-US" altLang="en-GB" b="1"/>
              <a:t>Contrast</a:t>
            </a:r>
            <a:endParaRPr lang="en-US" altLang="en-GB" b="1"/>
          </a:p>
          <a:p>
            <a:pPr marL="285750" indent="-285750">
              <a:lnSpc>
                <a:spcPct val="200000"/>
              </a:lnSpc>
              <a:buFont typeface="Wingdings" panose="05000000000000000000" charset="0"/>
              <a:buChar char="Ø"/>
            </a:pPr>
            <a:r>
              <a:rPr lang="en-US" altLang="en-GB" b="1"/>
              <a:t>Brightness</a:t>
            </a:r>
            <a:endParaRPr lang="en-US" altLang="en-GB" b="1"/>
          </a:p>
          <a:p>
            <a:pPr marL="285750" indent="-285750">
              <a:lnSpc>
                <a:spcPct val="200000"/>
              </a:lnSpc>
              <a:buFont typeface="Wingdings" panose="05000000000000000000" charset="0"/>
              <a:buChar char="Ø"/>
            </a:pPr>
            <a:r>
              <a:rPr lang="en-US" altLang="en-GB" b="1"/>
              <a:t>Homogeneity</a:t>
            </a:r>
            <a:endParaRPr lang="en-US" altLang="en-GB" b="1"/>
          </a:p>
          <a:p>
            <a:pPr marL="285750" indent="-285750">
              <a:lnSpc>
                <a:spcPct val="200000"/>
              </a:lnSpc>
              <a:buFont typeface="Wingdings" panose="05000000000000000000" charset="0"/>
              <a:buChar char="Ø"/>
            </a:pPr>
            <a:r>
              <a:rPr lang="en-US" altLang="en-GB" b="1"/>
              <a:t>Dissimilarity</a:t>
            </a:r>
            <a:endParaRPr lang="en-US" altLang="en-GB" b="1"/>
          </a:p>
          <a:p>
            <a:pPr indent="0">
              <a:lnSpc>
                <a:spcPct val="200000"/>
              </a:lnSpc>
              <a:buFont typeface="Wingdings" panose="05000000000000000000" charset="0"/>
              <a:buNone/>
            </a:pPr>
            <a:endParaRPr lang="en-US" altLang="en-GB" b="1"/>
          </a:p>
        </p:txBody>
      </p:sp>
      <p:sp>
        <p:nvSpPr>
          <p:cNvPr id="4" name="Slide Number Placeholder 3"/>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9" name="Picture 18"/>
          <p:cNvPicPr>
            <a:picLocks noChangeAspect="1"/>
          </p:cNvPicPr>
          <p:nvPr/>
        </p:nvPicPr>
        <p:blipFill>
          <a:blip r:embed="rId1"/>
          <a:srcRect l="33434" r="33143"/>
          <a:stretch>
            <a:fillRect/>
          </a:stretch>
        </p:blipFill>
        <p:spPr>
          <a:xfrm>
            <a:off x="3066415" y="2896235"/>
            <a:ext cx="2891155" cy="2219325"/>
          </a:xfrm>
          <a:prstGeom prst="rect">
            <a:avLst/>
          </a:prstGeom>
        </p:spPr>
      </p:pic>
      <p:sp>
        <p:nvSpPr>
          <p:cNvPr id="3"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Image Comparison</a:t>
            </a:r>
            <a:endParaRPr lang="en-US" altLang="zh-CN" sz="2400" dirty="0">
              <a:solidFill>
                <a:srgbClr val="1A3497"/>
              </a:solidFill>
              <a:ea typeface="Gilroy" panose="00000400000000000000" charset="0"/>
              <a:sym typeface="+mn-ea"/>
            </a:endParaRPr>
          </a:p>
        </p:txBody>
      </p:sp>
      <p:cxnSp>
        <p:nvCxnSpPr>
          <p:cNvPr id="4"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2"/>
          <a:srcRect r="66639"/>
          <a:stretch>
            <a:fillRect/>
          </a:stretch>
        </p:blipFill>
        <p:spPr>
          <a:xfrm>
            <a:off x="168275" y="940435"/>
            <a:ext cx="2873375" cy="2209800"/>
          </a:xfrm>
          <a:prstGeom prst="rect">
            <a:avLst/>
          </a:prstGeom>
        </p:spPr>
      </p:pic>
      <p:sp>
        <p:nvSpPr>
          <p:cNvPr id="9" name="Text Box 8"/>
          <p:cNvSpPr txBox="1"/>
          <p:nvPr/>
        </p:nvSpPr>
        <p:spPr>
          <a:xfrm>
            <a:off x="237490" y="1021080"/>
            <a:ext cx="99758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Miami</a:t>
            </a:r>
            <a:endParaRPr lang="en-US" altLang="en-GB" b="1">
              <a:solidFill>
                <a:schemeClr val="bg1"/>
              </a:solidFill>
              <a:latin typeface="Playfair Display" charset="0"/>
              <a:cs typeface="Playfair Display" charset="0"/>
            </a:endParaRPr>
          </a:p>
        </p:txBody>
      </p:sp>
      <p:pic>
        <p:nvPicPr>
          <p:cNvPr id="11" name="Picture 10"/>
          <p:cNvPicPr>
            <a:picLocks noChangeAspect="1"/>
          </p:cNvPicPr>
          <p:nvPr/>
        </p:nvPicPr>
        <p:blipFill>
          <a:blip r:embed="rId3"/>
          <a:srcRect r="66493"/>
          <a:stretch>
            <a:fillRect/>
          </a:stretch>
        </p:blipFill>
        <p:spPr>
          <a:xfrm>
            <a:off x="3041650" y="940435"/>
            <a:ext cx="2915920" cy="2047875"/>
          </a:xfrm>
          <a:prstGeom prst="rect">
            <a:avLst/>
          </a:prstGeom>
        </p:spPr>
      </p:pic>
      <p:sp>
        <p:nvSpPr>
          <p:cNvPr id="12" name="Text Box 11"/>
          <p:cNvSpPr txBox="1"/>
          <p:nvPr/>
        </p:nvSpPr>
        <p:spPr>
          <a:xfrm>
            <a:off x="4888230" y="2520315"/>
            <a:ext cx="120713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Madrid</a:t>
            </a:r>
            <a:endParaRPr lang="en-US" altLang="en-GB" b="1">
              <a:solidFill>
                <a:schemeClr val="bg1"/>
              </a:solidFill>
              <a:latin typeface="Playfair Display" charset="0"/>
              <a:cs typeface="Playfair Display" charset="0"/>
            </a:endParaRPr>
          </a:p>
        </p:txBody>
      </p:sp>
      <p:pic>
        <p:nvPicPr>
          <p:cNvPr id="13" name="Picture 12"/>
          <p:cNvPicPr>
            <a:picLocks noChangeAspect="1"/>
          </p:cNvPicPr>
          <p:nvPr/>
        </p:nvPicPr>
        <p:blipFill>
          <a:blip r:embed="rId4"/>
          <a:srcRect r="66639"/>
          <a:stretch>
            <a:fillRect/>
          </a:stretch>
        </p:blipFill>
        <p:spPr>
          <a:xfrm>
            <a:off x="5876290" y="920115"/>
            <a:ext cx="2941955" cy="2261870"/>
          </a:xfrm>
          <a:prstGeom prst="rect">
            <a:avLst/>
          </a:prstGeom>
        </p:spPr>
      </p:pic>
      <p:sp>
        <p:nvSpPr>
          <p:cNvPr id="14" name="Text Box 13"/>
          <p:cNvSpPr txBox="1"/>
          <p:nvPr/>
        </p:nvSpPr>
        <p:spPr>
          <a:xfrm>
            <a:off x="7160260" y="2537460"/>
            <a:ext cx="1592580"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Minneapolis</a:t>
            </a:r>
            <a:endParaRPr lang="en-US" altLang="en-GB" b="1">
              <a:solidFill>
                <a:schemeClr val="bg1"/>
              </a:solidFill>
              <a:latin typeface="Playfair Display" charset="0"/>
              <a:cs typeface="Playfair Display" charset="0"/>
            </a:endParaRPr>
          </a:p>
        </p:txBody>
      </p:sp>
      <p:pic>
        <p:nvPicPr>
          <p:cNvPr id="15" name="Picture 14"/>
          <p:cNvPicPr>
            <a:picLocks noChangeAspect="1"/>
          </p:cNvPicPr>
          <p:nvPr/>
        </p:nvPicPr>
        <p:blipFill>
          <a:blip r:embed="rId5"/>
          <a:srcRect l="66633"/>
          <a:stretch>
            <a:fillRect/>
          </a:stretch>
        </p:blipFill>
        <p:spPr>
          <a:xfrm>
            <a:off x="8827135" y="903605"/>
            <a:ext cx="2962275" cy="2277745"/>
          </a:xfrm>
          <a:prstGeom prst="rect">
            <a:avLst/>
          </a:prstGeom>
        </p:spPr>
      </p:pic>
      <p:sp>
        <p:nvSpPr>
          <p:cNvPr id="16" name="Text Box 15"/>
          <p:cNvSpPr txBox="1"/>
          <p:nvPr/>
        </p:nvSpPr>
        <p:spPr>
          <a:xfrm>
            <a:off x="10755630" y="940435"/>
            <a:ext cx="98234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Boston</a:t>
            </a:r>
            <a:endParaRPr lang="en-US" altLang="en-GB" b="1">
              <a:solidFill>
                <a:schemeClr val="bg1"/>
              </a:solidFill>
              <a:latin typeface="Playfair Display" charset="0"/>
              <a:cs typeface="Playfair Display" charset="0"/>
            </a:endParaRPr>
          </a:p>
        </p:txBody>
      </p:sp>
      <p:pic>
        <p:nvPicPr>
          <p:cNvPr id="17" name="Picture 16"/>
          <p:cNvPicPr>
            <a:picLocks noChangeAspect="1"/>
          </p:cNvPicPr>
          <p:nvPr/>
        </p:nvPicPr>
        <p:blipFill>
          <a:blip r:embed="rId6"/>
          <a:srcRect l="66487"/>
          <a:stretch>
            <a:fillRect/>
          </a:stretch>
        </p:blipFill>
        <p:spPr>
          <a:xfrm>
            <a:off x="168275" y="2905760"/>
            <a:ext cx="2886710" cy="2209800"/>
          </a:xfrm>
          <a:prstGeom prst="rect">
            <a:avLst/>
          </a:prstGeom>
        </p:spPr>
      </p:pic>
      <p:sp>
        <p:nvSpPr>
          <p:cNvPr id="18" name="Text Box 17"/>
          <p:cNvSpPr txBox="1"/>
          <p:nvPr/>
        </p:nvSpPr>
        <p:spPr>
          <a:xfrm>
            <a:off x="1892935" y="2972435"/>
            <a:ext cx="109664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Phoenix</a:t>
            </a:r>
            <a:endParaRPr lang="en-US" altLang="en-GB" b="1">
              <a:solidFill>
                <a:schemeClr val="bg1"/>
              </a:solidFill>
              <a:latin typeface="Playfair Display" charset="0"/>
              <a:cs typeface="Playfair Display" charset="0"/>
            </a:endParaRPr>
          </a:p>
        </p:txBody>
      </p:sp>
      <p:sp>
        <p:nvSpPr>
          <p:cNvPr id="21" name="Text Box 20"/>
          <p:cNvSpPr txBox="1"/>
          <p:nvPr/>
        </p:nvSpPr>
        <p:spPr>
          <a:xfrm>
            <a:off x="3127375" y="4302760"/>
            <a:ext cx="109664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London</a:t>
            </a:r>
            <a:endParaRPr lang="en-US" altLang="en-GB" b="1">
              <a:solidFill>
                <a:schemeClr val="bg1"/>
              </a:solidFill>
              <a:latin typeface="Playfair Display" charset="0"/>
              <a:cs typeface="Playfair Display" charset="0"/>
            </a:endParaRPr>
          </a:p>
        </p:txBody>
      </p:sp>
      <p:pic>
        <p:nvPicPr>
          <p:cNvPr id="22" name="Picture 21"/>
          <p:cNvPicPr>
            <a:picLocks noChangeAspect="1"/>
          </p:cNvPicPr>
          <p:nvPr/>
        </p:nvPicPr>
        <p:blipFill>
          <a:blip r:embed="rId7"/>
          <a:srcRect l="66560"/>
          <a:stretch>
            <a:fillRect/>
          </a:stretch>
        </p:blipFill>
        <p:spPr>
          <a:xfrm>
            <a:off x="5887720" y="2896235"/>
            <a:ext cx="2938780" cy="2219960"/>
          </a:xfrm>
          <a:prstGeom prst="rect">
            <a:avLst/>
          </a:prstGeom>
        </p:spPr>
      </p:pic>
      <p:sp>
        <p:nvSpPr>
          <p:cNvPr id="23" name="Text Box 22"/>
          <p:cNvSpPr txBox="1"/>
          <p:nvPr/>
        </p:nvSpPr>
        <p:spPr>
          <a:xfrm>
            <a:off x="7662545" y="2972435"/>
            <a:ext cx="109664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Brussels</a:t>
            </a:r>
            <a:endParaRPr lang="en-US" altLang="en-GB" b="1">
              <a:solidFill>
                <a:schemeClr val="bg1"/>
              </a:solidFill>
              <a:latin typeface="Playfair Display" charset="0"/>
              <a:cs typeface="Playfair Display" charset="0"/>
            </a:endParaRPr>
          </a:p>
        </p:txBody>
      </p:sp>
      <p:sp>
        <p:nvSpPr>
          <p:cNvPr id="25" name="Rectangles 24"/>
          <p:cNvSpPr/>
          <p:nvPr/>
        </p:nvSpPr>
        <p:spPr>
          <a:xfrm>
            <a:off x="8877935" y="2872105"/>
            <a:ext cx="2888615" cy="2411095"/>
          </a:xfrm>
          <a:prstGeom prst="rect">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GB" altLang="en-US"/>
          </a:p>
        </p:txBody>
      </p:sp>
      <p:pic>
        <p:nvPicPr>
          <p:cNvPr id="26" name="Picture 25" descr="Chicago_0000004_2019_07_051_41.83879129010029_-87.68512040392875_yxj92UdUSwPBDkwyAz67OA"/>
          <p:cNvPicPr>
            <a:picLocks noChangeAspect="1"/>
          </p:cNvPicPr>
          <p:nvPr/>
        </p:nvPicPr>
        <p:blipFill>
          <a:blip r:embed="rId8"/>
          <a:stretch>
            <a:fillRect/>
          </a:stretch>
        </p:blipFill>
        <p:spPr>
          <a:xfrm>
            <a:off x="8878570" y="2972435"/>
            <a:ext cx="2859405" cy="2061210"/>
          </a:xfrm>
          <a:prstGeom prst="rect">
            <a:avLst/>
          </a:prstGeom>
        </p:spPr>
      </p:pic>
      <p:sp>
        <p:nvSpPr>
          <p:cNvPr id="28" name="Text Box 27"/>
          <p:cNvSpPr txBox="1"/>
          <p:nvPr/>
        </p:nvSpPr>
        <p:spPr>
          <a:xfrm>
            <a:off x="10641330" y="2972435"/>
            <a:ext cx="109664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Chicago</a:t>
            </a:r>
            <a:endParaRPr lang="en-US" altLang="en-GB" b="1">
              <a:solidFill>
                <a:schemeClr val="bg1"/>
              </a:solidFill>
              <a:latin typeface="Playfair Display" charset="0"/>
              <a:cs typeface="Playfair Display" charset="0"/>
            </a:endParaRPr>
          </a:p>
        </p:txBody>
      </p:sp>
      <p:pic>
        <p:nvPicPr>
          <p:cNvPr id="30" name="Picture 29"/>
          <p:cNvPicPr>
            <a:picLocks noChangeAspect="1"/>
          </p:cNvPicPr>
          <p:nvPr/>
        </p:nvPicPr>
        <p:blipFill>
          <a:blip r:embed="rId9"/>
          <a:srcRect l="33216" r="33513"/>
          <a:stretch>
            <a:fillRect/>
          </a:stretch>
        </p:blipFill>
        <p:spPr>
          <a:xfrm>
            <a:off x="151130" y="4663440"/>
            <a:ext cx="2898775" cy="2194560"/>
          </a:xfrm>
          <a:prstGeom prst="rect">
            <a:avLst/>
          </a:prstGeom>
        </p:spPr>
      </p:pic>
      <p:sp>
        <p:nvSpPr>
          <p:cNvPr id="31" name="Text Box 30"/>
          <p:cNvSpPr txBox="1"/>
          <p:nvPr/>
        </p:nvSpPr>
        <p:spPr>
          <a:xfrm>
            <a:off x="2102485" y="6415405"/>
            <a:ext cx="88709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Rome</a:t>
            </a:r>
            <a:endParaRPr lang="en-US" altLang="en-GB" b="1">
              <a:solidFill>
                <a:schemeClr val="bg1"/>
              </a:solidFill>
              <a:latin typeface="Playfair Display" charset="0"/>
              <a:cs typeface="Playfair Display" charset="0"/>
            </a:endParaRPr>
          </a:p>
        </p:txBody>
      </p:sp>
      <p:pic>
        <p:nvPicPr>
          <p:cNvPr id="32" name="Picture 31"/>
          <p:cNvPicPr>
            <a:picLocks noChangeAspect="1"/>
          </p:cNvPicPr>
          <p:nvPr/>
        </p:nvPicPr>
        <p:blipFill>
          <a:blip r:embed="rId10"/>
          <a:srcRect l="33507" r="33367"/>
          <a:stretch>
            <a:fillRect/>
          </a:stretch>
        </p:blipFill>
        <p:spPr>
          <a:xfrm>
            <a:off x="3066415" y="4676140"/>
            <a:ext cx="2891155" cy="2181860"/>
          </a:xfrm>
          <a:prstGeom prst="rect">
            <a:avLst/>
          </a:prstGeom>
        </p:spPr>
      </p:pic>
      <p:sp>
        <p:nvSpPr>
          <p:cNvPr id="33" name="Text Box 32"/>
          <p:cNvSpPr txBox="1"/>
          <p:nvPr/>
        </p:nvSpPr>
        <p:spPr>
          <a:xfrm>
            <a:off x="4966335" y="6415405"/>
            <a:ext cx="92138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Lisbon</a:t>
            </a:r>
            <a:endParaRPr lang="en-US" altLang="en-GB" b="1">
              <a:solidFill>
                <a:schemeClr val="bg1"/>
              </a:solidFill>
              <a:latin typeface="Playfair Display" charset="0"/>
              <a:cs typeface="Playfair Display" charset="0"/>
            </a:endParaRPr>
          </a:p>
        </p:txBody>
      </p:sp>
      <p:pic>
        <p:nvPicPr>
          <p:cNvPr id="34" name="Picture 33"/>
          <p:cNvPicPr>
            <a:picLocks noChangeAspect="1"/>
          </p:cNvPicPr>
          <p:nvPr/>
        </p:nvPicPr>
        <p:blipFill>
          <a:blip r:embed="rId11"/>
          <a:srcRect r="66526"/>
          <a:stretch>
            <a:fillRect/>
          </a:stretch>
        </p:blipFill>
        <p:spPr>
          <a:xfrm>
            <a:off x="5876290" y="4681220"/>
            <a:ext cx="2941320" cy="2177415"/>
          </a:xfrm>
          <a:prstGeom prst="rect">
            <a:avLst/>
          </a:prstGeom>
        </p:spPr>
      </p:pic>
      <p:sp>
        <p:nvSpPr>
          <p:cNvPr id="35" name="Text Box 34"/>
          <p:cNvSpPr txBox="1"/>
          <p:nvPr/>
        </p:nvSpPr>
        <p:spPr>
          <a:xfrm>
            <a:off x="7344410" y="6415405"/>
            <a:ext cx="143954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Melbourne</a:t>
            </a:r>
            <a:endParaRPr lang="en-US" altLang="en-GB" b="1">
              <a:solidFill>
                <a:schemeClr val="bg1"/>
              </a:solidFill>
              <a:latin typeface="Playfair Display" charset="0"/>
              <a:cs typeface="Playfair Display" charset="0"/>
            </a:endParaRPr>
          </a:p>
        </p:txBody>
      </p:sp>
      <p:pic>
        <p:nvPicPr>
          <p:cNvPr id="36" name="Picture 35"/>
          <p:cNvPicPr>
            <a:picLocks noChangeAspect="1"/>
          </p:cNvPicPr>
          <p:nvPr/>
        </p:nvPicPr>
        <p:blipFill>
          <a:blip r:embed="rId12"/>
          <a:srcRect l="36908" r="36925"/>
          <a:stretch>
            <a:fillRect/>
          </a:stretch>
        </p:blipFill>
        <p:spPr>
          <a:xfrm>
            <a:off x="8752205" y="4662805"/>
            <a:ext cx="3117215" cy="2195195"/>
          </a:xfrm>
          <a:prstGeom prst="rect">
            <a:avLst/>
          </a:prstGeom>
        </p:spPr>
      </p:pic>
      <p:sp>
        <p:nvSpPr>
          <p:cNvPr id="37" name="Text Box 36"/>
          <p:cNvSpPr txBox="1"/>
          <p:nvPr/>
        </p:nvSpPr>
        <p:spPr>
          <a:xfrm>
            <a:off x="10681970" y="6448425"/>
            <a:ext cx="1081405" cy="368300"/>
          </a:xfrm>
          <a:prstGeom prst="rect">
            <a:avLst/>
          </a:prstGeom>
          <a:noFill/>
        </p:spPr>
        <p:txBody>
          <a:bodyPr wrap="square" rtlCol="0">
            <a:spAutoFit/>
          </a:bodyPr>
          <a:p>
            <a:r>
              <a:rPr lang="en-US" altLang="en-GB" b="1">
                <a:solidFill>
                  <a:schemeClr val="bg1"/>
                </a:solidFill>
                <a:latin typeface="Playfair Display" charset="0"/>
                <a:cs typeface="Playfair Display" charset="0"/>
              </a:rPr>
              <a:t>Athens</a:t>
            </a:r>
            <a:endParaRPr lang="en-US" altLang="en-GB" b="1">
              <a:solidFill>
                <a:schemeClr val="bg1"/>
              </a:solidFill>
              <a:latin typeface="Playfair Display" charset="0"/>
              <a:cs typeface="Playfair Display" charset="0"/>
            </a:endParaRPr>
          </a:p>
        </p:txBody>
      </p:sp>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82994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Limitations-</a:t>
            </a:r>
            <a:r>
              <a:rPr lang="en-US" sz="2400" b="1">
                <a:gradFill>
                  <a:gsLst>
                    <a:gs pos="0">
                      <a:srgbClr val="012D86"/>
                    </a:gs>
                    <a:gs pos="100000">
                      <a:srgbClr val="0E2557"/>
                    </a:gs>
                  </a:gsLst>
                  <a:lin scaled="0"/>
                </a:gradFill>
                <a:sym typeface="+mn-ea"/>
              </a:rPr>
              <a:t>Suggestions for Improvement</a:t>
            </a:r>
            <a:endParaRPr lang="en-US" sz="2400" b="1">
              <a:gradFill>
                <a:gsLst>
                  <a:gs pos="0">
                    <a:srgbClr val="012D86"/>
                  </a:gs>
                  <a:gs pos="100000">
                    <a:srgbClr val="0E2557"/>
                  </a:gs>
                </a:gsLst>
                <a:lin scaled="0"/>
              </a:gradFill>
            </a:endParaRPr>
          </a:p>
          <a:p>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92075" y="2047875"/>
            <a:ext cx="1184465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l">
              <a:lnSpc>
                <a:spcPct val="150000"/>
              </a:lnSpc>
              <a:buFont typeface="Wingdings" panose="05000000000000000000" charset="0"/>
              <a:buNone/>
            </a:pPr>
            <a:r>
              <a:rPr lang="en-US" sz="1400" b="1">
                <a:gradFill>
                  <a:gsLst>
                    <a:gs pos="0">
                      <a:srgbClr val="012D86"/>
                    </a:gs>
                    <a:gs pos="100000">
                      <a:srgbClr val="0E2557"/>
                    </a:gs>
                  </a:gsLst>
                  <a:lin scaled="0"/>
                </a:gradFill>
                <a:latin typeface="DM Serif Display" charset="0"/>
                <a:cs typeface="DM Serif Display" charset="0"/>
              </a:rPr>
              <a:t>1. Memory Constraints and Image Selection:</a:t>
            </a:r>
            <a:endParaRPr lang="en-US" sz="1400" b="1">
              <a:gradFill>
                <a:gsLst>
                  <a:gs pos="0">
                    <a:srgbClr val="012D86"/>
                  </a:gs>
                  <a:gs pos="100000">
                    <a:srgbClr val="0E2557"/>
                  </a:gs>
                </a:gsLst>
                <a:lin scaled="0"/>
              </a:gradFill>
              <a:latin typeface="DM Serif Display" charset="0"/>
              <a:cs typeface="DM Serif Display" charset="0"/>
            </a:endParaRPr>
          </a:p>
          <a:p>
            <a:pPr marL="285750" indent="-285750" algn="l">
              <a:lnSpc>
                <a:spcPct val="150000"/>
              </a:lnSpc>
              <a:buFont typeface="Wingdings" panose="05000000000000000000" charset="0"/>
              <a:buChar char="Ø"/>
            </a:pPr>
            <a:r>
              <a:rPr lang="en-US" sz="1400" b="1">
                <a:gradFill>
                  <a:gsLst>
                    <a:gs pos="0">
                      <a:srgbClr val="012D86"/>
                    </a:gs>
                    <a:gs pos="100000">
                      <a:srgbClr val="0E2557"/>
                    </a:gs>
                  </a:gsLst>
                  <a:lin scaled="0"/>
                </a:gradFill>
                <a:latin typeface="DM Serif Display" charset="0"/>
                <a:cs typeface="DM Serif Display" charset="0"/>
              </a:rPr>
              <a:t>Due to memory limitations, it was not feasible to load a large number of images simultaneously. As a result, the analysis was restricted to 124 images, corresponding to the number of available images for Athens.    </a:t>
            </a:r>
            <a:endParaRPr lang="en-US" sz="1400" b="1">
              <a:gradFill>
                <a:gsLst>
                  <a:gs pos="0">
                    <a:srgbClr val="012D86"/>
                  </a:gs>
                  <a:gs pos="100000">
                    <a:srgbClr val="0E2557"/>
                  </a:gs>
                </a:gsLst>
                <a:lin scaled="0"/>
              </a:gradFill>
              <a:latin typeface="DM Serif Display" charset="0"/>
              <a:cs typeface="DM Serif Display" charset="0"/>
            </a:endParaRPr>
          </a:p>
          <a:p>
            <a:pPr marL="285750" indent="-285750" algn="l">
              <a:lnSpc>
                <a:spcPct val="150000"/>
              </a:lnSpc>
              <a:buFont typeface="Wingdings" panose="05000000000000000000" charset="0"/>
              <a:buChar char="Ø"/>
            </a:pPr>
            <a:endParaRPr lang="en-US" sz="1400" b="1">
              <a:gradFill>
                <a:gsLst>
                  <a:gs pos="0">
                    <a:srgbClr val="012D86"/>
                  </a:gs>
                  <a:gs pos="100000">
                    <a:srgbClr val="0E2557"/>
                  </a:gs>
                </a:gsLst>
                <a:lin scaled="0"/>
              </a:gradFill>
              <a:latin typeface="DM Serif Display" charset="0"/>
              <a:cs typeface="DM Serif Display" charset="0"/>
            </a:endParaRPr>
          </a:p>
          <a:p>
            <a:pPr indent="0" algn="l">
              <a:lnSpc>
                <a:spcPct val="150000"/>
              </a:lnSpc>
              <a:buFont typeface="Wingdings" panose="05000000000000000000" charset="0"/>
              <a:buNone/>
            </a:pPr>
            <a:endParaRPr lang="en-US" sz="1000" b="1">
              <a:gradFill>
                <a:gsLst>
                  <a:gs pos="0">
                    <a:srgbClr val="012D86"/>
                  </a:gs>
                  <a:gs pos="100000">
                    <a:srgbClr val="0E2557"/>
                  </a:gs>
                </a:gsLst>
                <a:lin scaled="0"/>
              </a:gradFill>
              <a:latin typeface="DM Serif Display" charset="0"/>
              <a:cs typeface="DM Serif Display" charset="0"/>
            </a:endParaRPr>
          </a:p>
          <a:p>
            <a:pPr marL="285750" indent="-285750" algn="l">
              <a:lnSpc>
                <a:spcPct val="150000"/>
              </a:lnSpc>
              <a:buFont typeface="Wingdings" panose="05000000000000000000" charset="0"/>
              <a:buChar char="Ø"/>
            </a:pPr>
            <a:endParaRPr lang="en-US" sz="1000" b="1">
              <a:gradFill>
                <a:gsLst>
                  <a:gs pos="0">
                    <a:srgbClr val="012D86"/>
                  </a:gs>
                  <a:gs pos="100000">
                    <a:srgbClr val="0E2557"/>
                  </a:gs>
                </a:gsLst>
                <a:lin scaled="0"/>
              </a:gradFill>
              <a:latin typeface="DM Serif Display" charset="0"/>
              <a:cs typeface="DM Serif Display" charset="0"/>
            </a:endParaRPr>
          </a:p>
          <a:p>
            <a:pPr indent="0" algn="l">
              <a:lnSpc>
                <a:spcPct val="150000"/>
              </a:lnSpc>
              <a:buFont typeface="Wingdings" panose="05000000000000000000" charset="0"/>
              <a:buNone/>
            </a:pPr>
            <a:endParaRPr lang="en-US" sz="1000" b="1">
              <a:gradFill>
                <a:gsLst>
                  <a:gs pos="0">
                    <a:srgbClr val="012D86"/>
                  </a:gs>
                  <a:gs pos="100000">
                    <a:srgbClr val="0E2557"/>
                  </a:gs>
                </a:gsLst>
                <a:lin scaled="0"/>
              </a:gradFill>
              <a:latin typeface="DM Serif Display" charset="0"/>
              <a:cs typeface="DM Serif Display" charset="0"/>
            </a:endParaRPr>
          </a:p>
        </p:txBody>
      </p:sp>
      <p:sp>
        <p:nvSpPr>
          <p:cNvPr id="4" name="Text Box 3"/>
          <p:cNvSpPr txBox="1"/>
          <p:nvPr/>
        </p:nvSpPr>
        <p:spPr>
          <a:xfrm>
            <a:off x="38100" y="2857500"/>
            <a:ext cx="11898630" cy="3392170"/>
          </a:xfrm>
          <a:prstGeom prst="rect">
            <a:avLst/>
          </a:prstGeom>
          <a:noFill/>
        </p:spPr>
        <p:txBody>
          <a:bodyPr wrap="square" rtlCol="0">
            <a:spAutoFit/>
          </a:bodyPr>
          <a:p>
            <a:pPr indent="0" algn="l">
              <a:lnSpc>
                <a:spcPct val="150000"/>
              </a:lnSpc>
              <a:buFont typeface="Wingdings" panose="05000000000000000000" charset="0"/>
              <a:buNone/>
            </a:pPr>
            <a:r>
              <a:rPr lang="en-US" b="1" u="sng">
                <a:gradFill>
                  <a:gsLst>
                    <a:gs pos="0">
                      <a:srgbClr val="012D86"/>
                    </a:gs>
                    <a:gs pos="100000">
                      <a:srgbClr val="0E2557"/>
                    </a:gs>
                  </a:gsLst>
                  <a:lin scaled="0"/>
                </a:gradFill>
                <a:latin typeface="+mj-lt"/>
                <a:cs typeface="+mj-lt"/>
                <a:sym typeface="+mn-ea"/>
              </a:rPr>
              <a:t>Suggestions for Improvement</a:t>
            </a:r>
            <a:endParaRPr lang="en-US" b="1" u="sng">
              <a:gradFill>
                <a:gsLst>
                  <a:gs pos="0">
                    <a:srgbClr val="012D86"/>
                  </a:gs>
                  <a:gs pos="100000">
                    <a:srgbClr val="0E2557"/>
                  </a:gs>
                </a:gsLst>
                <a:lin scaled="0"/>
              </a:gradFill>
              <a:latin typeface="+mj-lt"/>
              <a:cs typeface="+mj-lt"/>
            </a:endParaRPr>
          </a:p>
          <a:p>
            <a:pPr indent="0" algn="l">
              <a:lnSpc>
                <a:spcPct val="150000"/>
              </a:lnSpc>
              <a:buFont typeface="Wingdings" panose="05000000000000000000" charset="0"/>
              <a:buNone/>
            </a:pPr>
            <a:endParaRPr lang="en-US" sz="900" b="1">
              <a:gradFill>
                <a:gsLst>
                  <a:gs pos="0">
                    <a:srgbClr val="012D86"/>
                  </a:gs>
                  <a:gs pos="100000">
                    <a:srgbClr val="0E2557"/>
                  </a:gs>
                </a:gsLst>
                <a:lin scaled="0"/>
              </a:gradFill>
              <a:latin typeface="+mj-lt"/>
              <a:cs typeface="+mj-lt"/>
            </a:endParaRPr>
          </a:p>
          <a:p>
            <a:pPr indent="0" algn="l">
              <a:lnSpc>
                <a:spcPct val="150000"/>
              </a:lnSpc>
              <a:buFont typeface="Wingdings" panose="05000000000000000000" charset="0"/>
              <a:buNone/>
            </a:pPr>
            <a:r>
              <a:rPr lang="en-US" sz="1400" b="1">
                <a:gradFill>
                  <a:gsLst>
                    <a:gs pos="0">
                      <a:srgbClr val="012D86"/>
                    </a:gs>
                    <a:gs pos="100000">
                      <a:srgbClr val="0E2557"/>
                    </a:gs>
                  </a:gsLst>
                  <a:lin scaled="0"/>
                </a:gradFill>
                <a:latin typeface="+mj-lt"/>
                <a:cs typeface="+mj-lt"/>
                <a:sym typeface="+mn-ea"/>
              </a:rPr>
              <a:t>1. Adopting More Efficient Color Extraction Algorithms:</a:t>
            </a:r>
            <a:endParaRPr lang="en-US" sz="1400" b="1">
              <a:gradFill>
                <a:gsLst>
                  <a:gs pos="0">
                    <a:srgbClr val="012D86"/>
                  </a:gs>
                  <a:gs pos="100000">
                    <a:srgbClr val="0E2557"/>
                  </a:gs>
                </a:gsLst>
                <a:lin scaled="0"/>
              </a:gradFill>
              <a:latin typeface="+mj-lt"/>
              <a:cs typeface="+mj-lt"/>
            </a:endParaRPr>
          </a:p>
          <a:p>
            <a:pPr marL="285750" indent="-285750" algn="l">
              <a:lnSpc>
                <a:spcPct val="150000"/>
              </a:lnSpc>
              <a:buFont typeface="Wingdings" panose="05000000000000000000" charset="0"/>
              <a:buChar char="Ø"/>
            </a:pPr>
            <a:r>
              <a:rPr lang="en-US" sz="1400" b="1">
                <a:gradFill>
                  <a:gsLst>
                    <a:gs pos="0">
                      <a:srgbClr val="012D86"/>
                    </a:gs>
                    <a:gs pos="100000">
                      <a:srgbClr val="0E2557"/>
                    </a:gs>
                  </a:gsLst>
                  <a:lin scaled="0"/>
                </a:gradFill>
                <a:latin typeface="+mj-lt"/>
                <a:cs typeface="+mj-lt"/>
                <a:sym typeface="+mn-ea"/>
              </a:rPr>
              <a:t> Gaussian Mixture Models (GMMs)**. GMMs are capable of modeling overlapping clusters, making them better suited for identifying soft transitions and subtle variations in color. This method would improve the identification of nuanced colors and provide a richer representation of the images' color profiles.</a:t>
            </a:r>
            <a:endParaRPr lang="en-US" sz="1400" b="1">
              <a:gradFill>
                <a:gsLst>
                  <a:gs pos="0">
                    <a:srgbClr val="012D86"/>
                  </a:gs>
                  <a:gs pos="100000">
                    <a:srgbClr val="0E2557"/>
                  </a:gs>
                </a:gsLst>
                <a:lin scaled="0"/>
              </a:gradFill>
              <a:latin typeface="+mj-lt"/>
              <a:cs typeface="+mj-lt"/>
            </a:endParaRPr>
          </a:p>
          <a:p>
            <a:pPr marL="285750" indent="-285750" algn="l">
              <a:lnSpc>
                <a:spcPct val="150000"/>
              </a:lnSpc>
              <a:buFont typeface="Wingdings" panose="05000000000000000000" charset="0"/>
              <a:buChar char="Ø"/>
            </a:pPr>
            <a:endParaRPr lang="en-US" sz="1400" b="1">
              <a:gradFill>
                <a:gsLst>
                  <a:gs pos="0">
                    <a:srgbClr val="012D86"/>
                  </a:gs>
                  <a:gs pos="100000">
                    <a:srgbClr val="0E2557"/>
                  </a:gs>
                </a:gsLst>
                <a:lin scaled="0"/>
              </a:gradFill>
              <a:latin typeface="+mj-lt"/>
              <a:cs typeface="+mj-lt"/>
            </a:endParaRPr>
          </a:p>
          <a:p>
            <a:pPr indent="0" algn="l">
              <a:lnSpc>
                <a:spcPct val="150000"/>
              </a:lnSpc>
              <a:buFont typeface="Wingdings" panose="05000000000000000000" charset="0"/>
              <a:buNone/>
            </a:pPr>
            <a:r>
              <a:rPr lang="en-US" sz="1400" b="1">
                <a:gradFill>
                  <a:gsLst>
                    <a:gs pos="0">
                      <a:srgbClr val="012D86"/>
                    </a:gs>
                    <a:gs pos="100000">
                      <a:srgbClr val="0E2557"/>
                    </a:gs>
                  </a:gsLst>
                  <a:lin scaled="0"/>
                </a:gradFill>
                <a:latin typeface="+mj-lt"/>
                <a:cs typeface="+mj-lt"/>
                <a:sym typeface="+mn-ea"/>
              </a:rPr>
              <a:t>2.Optimizing Memory Usage:</a:t>
            </a:r>
            <a:endParaRPr lang="en-US" sz="1400" b="1">
              <a:gradFill>
                <a:gsLst>
                  <a:gs pos="0">
                    <a:srgbClr val="012D86"/>
                  </a:gs>
                  <a:gs pos="100000">
                    <a:srgbClr val="0E2557"/>
                  </a:gs>
                </a:gsLst>
                <a:lin scaled="0"/>
              </a:gradFill>
              <a:latin typeface="+mj-lt"/>
              <a:cs typeface="+mj-lt"/>
              <a:sym typeface="+mn-ea"/>
            </a:endParaRPr>
          </a:p>
          <a:p>
            <a:pPr marL="285750" indent="-285750" algn="l">
              <a:lnSpc>
                <a:spcPct val="150000"/>
              </a:lnSpc>
              <a:buFont typeface="Wingdings" panose="05000000000000000000" charset="0"/>
              <a:buChar char="Ø"/>
            </a:pPr>
            <a:r>
              <a:rPr lang="en-US" sz="1400" b="1">
                <a:gradFill>
                  <a:gsLst>
                    <a:gs pos="0">
                      <a:srgbClr val="012D86"/>
                    </a:gs>
                    <a:gs pos="100000">
                      <a:srgbClr val="0E2557"/>
                    </a:gs>
                  </a:gsLst>
                  <a:lin scaled="0"/>
                </a:gradFill>
                <a:latin typeface="+mj-lt"/>
                <a:cs typeface="+mj-lt"/>
                <a:sym typeface="+mn-ea"/>
              </a:rPr>
              <a:t> Handling a larger dataset without exceeding memory limits: </a:t>
            </a:r>
            <a:r>
              <a:rPr lang="en-US" sz="1400" b="1">
                <a:gradFill>
                  <a:gsLst>
                    <a:gs pos="0">
                      <a:srgbClr val="012D86"/>
                    </a:gs>
                    <a:gs pos="100000">
                      <a:srgbClr val="0E2557"/>
                    </a:gs>
                  </a:gsLst>
                  <a:lin scaled="0"/>
                </a:gradFill>
                <a:latin typeface="+mj-lt"/>
                <a:cs typeface="+mj-lt"/>
                <a:sym typeface="+mn-ea"/>
              </a:rPr>
              <a:t>resizing or batching</a:t>
            </a:r>
            <a:r>
              <a:rPr lang="en-US" sz="1400" b="1">
                <a:gradFill>
                  <a:gsLst>
                    <a:gs pos="0">
                      <a:srgbClr val="012D86"/>
                    </a:gs>
                    <a:gs pos="100000">
                      <a:srgbClr val="0E2557"/>
                    </a:gs>
                  </a:gsLst>
                  <a:lin scaled="0"/>
                </a:gradFill>
                <a:latin typeface="+mj-lt"/>
                <a:cs typeface="+mj-lt"/>
                <a:sym typeface="+mn-ea"/>
              </a:rPr>
              <a:t>.</a:t>
            </a:r>
            <a:endParaRPr lang="en-US" sz="1400" b="1">
              <a:gradFill>
                <a:gsLst>
                  <a:gs pos="0">
                    <a:srgbClr val="012D86"/>
                  </a:gs>
                  <a:gs pos="100000">
                    <a:srgbClr val="0E2557"/>
                  </a:gs>
                </a:gsLst>
                <a:lin scaled="0"/>
              </a:gradFill>
              <a:latin typeface="+mj-lt"/>
              <a:cs typeface="+mj-lt"/>
              <a:sym typeface="+mn-ea"/>
            </a:endParaRPr>
          </a:p>
          <a:p>
            <a:pPr indent="0" algn="l">
              <a:lnSpc>
                <a:spcPct val="150000"/>
              </a:lnSpc>
              <a:buFont typeface="Wingdings" panose="05000000000000000000" charset="0"/>
              <a:buNone/>
            </a:pPr>
            <a:endParaRPr lang="en-US" sz="900" b="1">
              <a:gradFill>
                <a:gsLst>
                  <a:gs pos="0">
                    <a:srgbClr val="012D86"/>
                  </a:gs>
                  <a:gs pos="100000">
                    <a:srgbClr val="0E2557"/>
                  </a:gs>
                </a:gsLst>
                <a:lin scaled="0"/>
              </a:gradFill>
              <a:latin typeface="+mj-lt"/>
              <a:cs typeface="+mj-lt"/>
            </a:endParaRPr>
          </a:p>
          <a:p>
            <a:pPr indent="0" algn="l">
              <a:lnSpc>
                <a:spcPct val="150000"/>
              </a:lnSpc>
              <a:buFont typeface="Wingdings" panose="05000000000000000000" charset="0"/>
              <a:buNone/>
            </a:pPr>
            <a:endParaRPr lang="en-US" altLang="en-US" sz="900" b="1">
              <a:gradFill>
                <a:gsLst>
                  <a:gs pos="0">
                    <a:srgbClr val="012D86"/>
                  </a:gs>
                  <a:gs pos="100000">
                    <a:srgbClr val="0E2557"/>
                  </a:gs>
                </a:gsLst>
                <a:lin scaled="0"/>
              </a:gradFill>
              <a:latin typeface="+mj-lt"/>
              <a:cs typeface="+mj-lt"/>
              <a:sym typeface="+mn-ea"/>
            </a:endParaRPr>
          </a:p>
        </p:txBody>
      </p:sp>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8" name="组合 77"/>
          <p:cNvGrpSpPr/>
          <p:nvPr/>
        </p:nvGrpSpPr>
        <p:grpSpPr>
          <a:xfrm>
            <a:off x="109401" y="194854"/>
            <a:ext cx="7218680" cy="836023"/>
            <a:chOff x="17961" y="312419"/>
            <a:chExt cx="7218680" cy="836023"/>
          </a:xfrm>
        </p:grpSpPr>
        <p:sp>
          <p:nvSpPr>
            <p:cNvPr id="10" name="文本框 9"/>
            <p:cNvSpPr txBox="1"/>
            <p:nvPr/>
          </p:nvSpPr>
          <p:spPr>
            <a:xfrm>
              <a:off x="1025706" y="469899"/>
              <a:ext cx="6210935" cy="58356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3200" dirty="0">
                  <a:solidFill>
                    <a:srgbClr val="1A3497"/>
                  </a:solidFill>
                  <a:ea typeface="Gilroy" panose="00000400000000000000" charset="0"/>
                  <a:sym typeface="+mn-ea"/>
                </a:rPr>
                <a:t>Exploratory Data Analysis</a:t>
              </a:r>
              <a:endParaRPr lang="en-US" altLang="zh-CN" sz="3200" dirty="0">
                <a:solidFill>
                  <a:srgbClr val="1A3497"/>
                </a:solidFill>
                <a:ea typeface="Gilroy" panose="00000400000000000000" charset="0"/>
              </a:endParaRPr>
            </a:p>
          </p:txBody>
        </p:sp>
        <p:sp>
          <p:nvSpPr>
            <p:cNvPr id="76" name="椭圆 75"/>
            <p:cNvSpPr/>
            <p:nvPr/>
          </p:nvSpPr>
          <p:spPr>
            <a:xfrm>
              <a:off x="17961" y="312419"/>
              <a:ext cx="836023" cy="836023"/>
            </a:xfrm>
            <a:prstGeom prst="ellipse">
              <a:avLst/>
            </a:prstGeom>
            <a:solidFill>
              <a:srgbClr val="1B56A6"/>
            </a:solidFill>
            <a:ln>
              <a:noFill/>
            </a:ln>
            <a:effectLst>
              <a:outerShdw blurRad="50800" dist="38100" dir="2700000" algn="tl" rotWithShape="0">
                <a:srgbClr val="1B7FC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文本框 76"/>
            <p:cNvSpPr txBox="1"/>
            <p:nvPr/>
          </p:nvSpPr>
          <p:spPr>
            <a:xfrm>
              <a:off x="114044" y="407035"/>
              <a:ext cx="659839" cy="646331"/>
            </a:xfrm>
            <a:prstGeom prst="rect">
              <a:avLst/>
            </a:prstGeom>
            <a:noFill/>
            <a:ln>
              <a:noFill/>
            </a:ln>
          </p:spPr>
          <p:txBody>
            <a:bodyPr wrap="square">
              <a:spAutoFit/>
            </a:bodyPr>
            <a:lstStyle>
              <a:defPPr>
                <a:defRPr lang="zh-CN"/>
              </a:defPPr>
              <a:lvl1pPr fontAlgn="ctr">
                <a:defRPr sz="4800" b="0" i="0" u="none" strike="noStrike">
                  <a:solidFill>
                    <a:schemeClr val="bg1"/>
                  </a:solidFill>
                  <a:effectLst/>
                  <a:latin typeface="+mj-lt"/>
                  <a:ea typeface="Microsoft YaHei" panose="020B0503020204020204" pitchFamily="34" charset="-122"/>
                </a:defRPr>
              </a:lvl1pPr>
            </a:lstStyle>
            <a:p>
              <a:pPr algn="ctr"/>
              <a:r>
                <a:rPr lang="en-US" altLang="zh-CN" sz="3600" dirty="0">
                  <a:ea typeface="Arial" panose="020B0604020202020204" pitchFamily="34" charset="0"/>
                </a:rPr>
                <a:t>01</a:t>
              </a:r>
              <a:endParaRPr lang="zh-CN" altLang="en-US" sz="3600" dirty="0">
                <a:ea typeface="Arial" panose="020B0604020202020204" pitchFamily="34" charset="0"/>
              </a:endParaRPr>
            </a:p>
          </p:txBody>
        </p:sp>
      </p:grpSp>
      <p:sp>
        <p:nvSpPr>
          <p:cNvPr id="27" name="任意多边形: 形状 26"/>
          <p:cNvSpPr/>
          <p:nvPr/>
        </p:nvSpPr>
        <p:spPr>
          <a:xfrm>
            <a:off x="0" y="5805170"/>
            <a:ext cx="12192000" cy="1052830"/>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l"/>
            <a:endParaRPr lang="en-US" altLang="zh-CN"/>
          </a:p>
        </p:txBody>
      </p:sp>
      <p:sp>
        <p:nvSpPr>
          <p:cNvPr id="7" name="Rectangles 6"/>
          <p:cNvSpPr/>
          <p:nvPr/>
        </p:nvSpPr>
        <p:spPr>
          <a:xfrm>
            <a:off x="0" y="5918835"/>
            <a:ext cx="1184465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00000"/>
              </a:lnSpc>
              <a:buFont typeface="Wingdings" panose="05000000000000000000" charset="0"/>
              <a:buChar char="Ø"/>
            </a:pPr>
            <a:r>
              <a:rPr lang="en-US" altLang="en-GB" b="1"/>
              <a:t>Understand the data distribution and identify patterns</a:t>
            </a:r>
            <a:r>
              <a:rPr lang="el-GR" altLang="en-US" b="1"/>
              <a:t>, similarities, and distinctions between cities based on their visual characteristics.</a:t>
            </a:r>
            <a:endParaRPr lang="el-GR" altLang="en-US" b="1"/>
          </a:p>
        </p:txBody>
      </p:sp>
      <p:pic>
        <p:nvPicPr>
          <p:cNvPr id="12" name="Picture 11"/>
          <p:cNvPicPr>
            <a:picLocks noChangeAspect="1"/>
          </p:cNvPicPr>
          <p:nvPr/>
        </p:nvPicPr>
        <p:blipFill>
          <a:blip r:embed="rId1"/>
          <a:srcRect r="66560"/>
          <a:stretch>
            <a:fillRect/>
          </a:stretch>
        </p:blipFill>
        <p:spPr>
          <a:xfrm>
            <a:off x="109220" y="1214120"/>
            <a:ext cx="2453005" cy="1882140"/>
          </a:xfrm>
          <a:prstGeom prst="rect">
            <a:avLst/>
          </a:prstGeom>
        </p:spPr>
      </p:pic>
      <p:pic>
        <p:nvPicPr>
          <p:cNvPr id="14" name="Picture 13"/>
          <p:cNvPicPr>
            <a:picLocks noChangeAspect="1"/>
          </p:cNvPicPr>
          <p:nvPr/>
        </p:nvPicPr>
        <p:blipFill>
          <a:blip r:embed="rId2"/>
          <a:srcRect r="66487"/>
          <a:stretch>
            <a:fillRect/>
          </a:stretch>
        </p:blipFill>
        <p:spPr>
          <a:xfrm>
            <a:off x="2329815" y="1210945"/>
            <a:ext cx="2462530" cy="1885315"/>
          </a:xfrm>
          <a:prstGeom prst="rect">
            <a:avLst/>
          </a:prstGeom>
        </p:spPr>
      </p:pic>
      <p:pic>
        <p:nvPicPr>
          <p:cNvPr id="15" name="Picture 14"/>
          <p:cNvPicPr>
            <a:picLocks noChangeAspect="1"/>
          </p:cNvPicPr>
          <p:nvPr/>
        </p:nvPicPr>
        <p:blipFill>
          <a:blip r:embed="rId3"/>
          <a:srcRect l="66633"/>
          <a:stretch>
            <a:fillRect/>
          </a:stretch>
        </p:blipFill>
        <p:spPr>
          <a:xfrm>
            <a:off x="4792345" y="1210945"/>
            <a:ext cx="2451735" cy="1885315"/>
          </a:xfrm>
          <a:prstGeom prst="rect">
            <a:avLst/>
          </a:prstGeom>
        </p:spPr>
      </p:pic>
      <p:pic>
        <p:nvPicPr>
          <p:cNvPr id="16" name="Picture 15"/>
          <p:cNvPicPr>
            <a:picLocks noChangeAspect="1"/>
          </p:cNvPicPr>
          <p:nvPr/>
        </p:nvPicPr>
        <p:blipFill>
          <a:blip r:embed="rId4"/>
          <a:srcRect l="66857"/>
          <a:stretch>
            <a:fillRect/>
          </a:stretch>
        </p:blipFill>
        <p:spPr>
          <a:xfrm>
            <a:off x="7244080" y="1204595"/>
            <a:ext cx="2440940" cy="1889125"/>
          </a:xfrm>
          <a:prstGeom prst="rect">
            <a:avLst/>
          </a:prstGeom>
        </p:spPr>
      </p:pic>
      <p:pic>
        <p:nvPicPr>
          <p:cNvPr id="17" name="Picture 16"/>
          <p:cNvPicPr>
            <a:picLocks noChangeAspect="1"/>
          </p:cNvPicPr>
          <p:nvPr/>
        </p:nvPicPr>
        <p:blipFill>
          <a:blip r:embed="rId5"/>
          <a:srcRect l="66779"/>
          <a:stretch>
            <a:fillRect/>
          </a:stretch>
        </p:blipFill>
        <p:spPr>
          <a:xfrm>
            <a:off x="9662795" y="1204595"/>
            <a:ext cx="2447925" cy="1891030"/>
          </a:xfrm>
          <a:prstGeom prst="rect">
            <a:avLst/>
          </a:prstGeom>
        </p:spPr>
      </p:pic>
      <p:pic>
        <p:nvPicPr>
          <p:cNvPr id="18" name="Picture 17"/>
          <p:cNvPicPr>
            <a:picLocks noChangeAspect="1"/>
          </p:cNvPicPr>
          <p:nvPr/>
        </p:nvPicPr>
        <p:blipFill>
          <a:blip r:embed="rId6"/>
          <a:srcRect l="66779"/>
          <a:stretch>
            <a:fillRect/>
          </a:stretch>
        </p:blipFill>
        <p:spPr>
          <a:xfrm>
            <a:off x="125730" y="3051810"/>
            <a:ext cx="2247900" cy="1812925"/>
          </a:xfrm>
          <a:prstGeom prst="rect">
            <a:avLst/>
          </a:prstGeom>
        </p:spPr>
      </p:pic>
      <p:pic>
        <p:nvPicPr>
          <p:cNvPr id="19" name="Picture 18"/>
          <p:cNvPicPr>
            <a:picLocks noChangeAspect="1"/>
          </p:cNvPicPr>
          <p:nvPr/>
        </p:nvPicPr>
        <p:blipFill>
          <a:blip r:embed="rId7"/>
          <a:srcRect l="66482"/>
          <a:stretch>
            <a:fillRect/>
          </a:stretch>
        </p:blipFill>
        <p:spPr>
          <a:xfrm>
            <a:off x="2329815" y="3051810"/>
            <a:ext cx="2491105" cy="1813560"/>
          </a:xfrm>
          <a:prstGeom prst="rect">
            <a:avLst/>
          </a:prstGeom>
        </p:spPr>
      </p:pic>
      <p:pic>
        <p:nvPicPr>
          <p:cNvPr id="20" name="Picture 19"/>
          <p:cNvPicPr>
            <a:picLocks noChangeAspect="1"/>
          </p:cNvPicPr>
          <p:nvPr/>
        </p:nvPicPr>
        <p:blipFill>
          <a:blip r:embed="rId8"/>
          <a:srcRect l="66706"/>
          <a:stretch>
            <a:fillRect/>
          </a:stretch>
        </p:blipFill>
        <p:spPr>
          <a:xfrm>
            <a:off x="4779645" y="3044190"/>
            <a:ext cx="2462530" cy="1821180"/>
          </a:xfrm>
          <a:prstGeom prst="rect">
            <a:avLst/>
          </a:prstGeom>
        </p:spPr>
      </p:pic>
      <p:pic>
        <p:nvPicPr>
          <p:cNvPr id="21" name="Picture 20"/>
          <p:cNvPicPr>
            <a:picLocks noChangeAspect="1"/>
          </p:cNvPicPr>
          <p:nvPr/>
        </p:nvPicPr>
        <p:blipFill>
          <a:blip r:embed="rId9"/>
          <a:srcRect l="66555"/>
          <a:stretch>
            <a:fillRect/>
          </a:stretch>
        </p:blipFill>
        <p:spPr>
          <a:xfrm>
            <a:off x="7207885" y="3021965"/>
            <a:ext cx="2477135" cy="1842135"/>
          </a:xfrm>
          <a:prstGeom prst="rect">
            <a:avLst/>
          </a:prstGeom>
        </p:spPr>
      </p:pic>
      <p:pic>
        <p:nvPicPr>
          <p:cNvPr id="22" name="Picture 21"/>
          <p:cNvPicPr>
            <a:picLocks noChangeAspect="1"/>
          </p:cNvPicPr>
          <p:nvPr/>
        </p:nvPicPr>
        <p:blipFill>
          <a:blip r:embed="rId10"/>
          <a:srcRect l="66633"/>
          <a:stretch>
            <a:fillRect/>
          </a:stretch>
        </p:blipFill>
        <p:spPr>
          <a:xfrm>
            <a:off x="9648825" y="3005455"/>
            <a:ext cx="2466340" cy="1859280"/>
          </a:xfrm>
          <a:prstGeom prst="rect">
            <a:avLst/>
          </a:prstGeom>
        </p:spPr>
      </p:pic>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38000">
              <a:srgbClr val="190985"/>
            </a:gs>
            <a:gs pos="100000">
              <a:srgbClr val="1B59A7"/>
            </a:gs>
          </a:gsLst>
          <a:lin ang="16200000" scaled="1"/>
        </a:gradFill>
        <a:effectLst/>
      </p:bgPr>
    </p:bg>
    <p:spTree>
      <p:nvGrpSpPr>
        <p:cNvPr id="1" name=""/>
        <p:cNvGrpSpPr/>
        <p:nvPr/>
      </p:nvGrpSpPr>
      <p:grpSpPr>
        <a:xfrm>
          <a:off x="0" y="0"/>
          <a:ext cx="0" cy="0"/>
          <a:chOff x="0" y="0"/>
          <a:chExt cx="0" cy="0"/>
        </a:xfrm>
      </p:grpSpPr>
      <p:pic>
        <p:nvPicPr>
          <p:cNvPr id="40" name="图片 39"/>
          <p:cNvPicPr>
            <a:picLocks noChangeAspect="1"/>
          </p:cNvPicPr>
          <p:nvPr/>
        </p:nvPicPr>
        <p:blipFill>
          <a:blip r:embed="rId1"/>
          <a:srcRect r="24556" b="42640"/>
          <a:stretch>
            <a:fillRect/>
          </a:stretch>
        </p:blipFill>
        <p:spPr>
          <a:xfrm>
            <a:off x="7536125" y="3318155"/>
            <a:ext cx="4655875" cy="3539845"/>
          </a:xfrm>
          <a:custGeom>
            <a:avLst/>
            <a:gdLst>
              <a:gd name="connsiteX0" fmla="*/ 0 w 8596428"/>
              <a:gd name="connsiteY0" fmla="*/ 0 h 6535834"/>
              <a:gd name="connsiteX1" fmla="*/ 8596428 w 8596428"/>
              <a:gd name="connsiteY1" fmla="*/ 0 h 6535834"/>
              <a:gd name="connsiteX2" fmla="*/ 8596428 w 8596428"/>
              <a:gd name="connsiteY2" fmla="*/ 6535834 h 6535834"/>
              <a:gd name="connsiteX3" fmla="*/ 0 w 8596428"/>
              <a:gd name="connsiteY3" fmla="*/ 6535834 h 6535834"/>
            </a:gdLst>
            <a:ahLst/>
            <a:cxnLst>
              <a:cxn ang="0">
                <a:pos x="connsiteX0" y="connsiteY0"/>
              </a:cxn>
              <a:cxn ang="0">
                <a:pos x="connsiteX1" y="connsiteY1"/>
              </a:cxn>
              <a:cxn ang="0">
                <a:pos x="connsiteX2" y="connsiteY2"/>
              </a:cxn>
              <a:cxn ang="0">
                <a:pos x="connsiteX3" y="connsiteY3"/>
              </a:cxn>
            </a:cxnLst>
            <a:rect l="l" t="t" r="r" b="b"/>
            <a:pathLst>
              <a:path w="8596428" h="6535834">
                <a:moveTo>
                  <a:pt x="0" y="0"/>
                </a:moveTo>
                <a:lnTo>
                  <a:pt x="8596428" y="0"/>
                </a:lnTo>
                <a:lnTo>
                  <a:pt x="8596428" y="6535834"/>
                </a:lnTo>
                <a:lnTo>
                  <a:pt x="0" y="6535834"/>
                </a:lnTo>
                <a:close/>
              </a:path>
            </a:pathLst>
          </a:custGeom>
        </p:spPr>
      </p:pic>
      <p:sp>
        <p:nvSpPr>
          <p:cNvPr id="27" name="任意多边形: 形状 26"/>
          <p:cNvSpPr/>
          <p:nvPr/>
        </p:nvSpPr>
        <p:spPr>
          <a:xfrm>
            <a:off x="0" y="5787958"/>
            <a:ext cx="12192000" cy="1070042"/>
          </a:xfrm>
          <a:custGeom>
            <a:avLst/>
            <a:gdLst>
              <a:gd name="connsiteX0" fmla="*/ 0 w 12192000"/>
              <a:gd name="connsiteY0" fmla="*/ 0 h 4704110"/>
              <a:gd name="connsiteX1" fmla="*/ 12192000 w 12192000"/>
              <a:gd name="connsiteY1" fmla="*/ 0 h 4704110"/>
              <a:gd name="connsiteX2" fmla="*/ 12192000 w 12192000"/>
              <a:gd name="connsiteY2" fmla="*/ 4704110 h 4704110"/>
              <a:gd name="connsiteX3" fmla="*/ 0 w 12192000"/>
              <a:gd name="connsiteY3" fmla="*/ 4704110 h 4704110"/>
            </a:gdLst>
            <a:ahLst/>
            <a:cxnLst>
              <a:cxn ang="0">
                <a:pos x="connsiteX0" y="connsiteY0"/>
              </a:cxn>
              <a:cxn ang="0">
                <a:pos x="connsiteX1" y="connsiteY1"/>
              </a:cxn>
              <a:cxn ang="0">
                <a:pos x="connsiteX2" y="connsiteY2"/>
              </a:cxn>
              <a:cxn ang="0">
                <a:pos x="connsiteX3" y="connsiteY3"/>
              </a:cxn>
            </a:cxnLst>
            <a:rect l="l" t="t" r="r" b="b"/>
            <a:pathLst>
              <a:path w="12192000" h="4704110">
                <a:moveTo>
                  <a:pt x="0" y="0"/>
                </a:moveTo>
                <a:lnTo>
                  <a:pt x="12192000" y="0"/>
                </a:lnTo>
                <a:lnTo>
                  <a:pt x="12192000" y="4704110"/>
                </a:lnTo>
                <a:lnTo>
                  <a:pt x="0" y="4704110"/>
                </a:lnTo>
                <a:close/>
              </a:path>
            </a:pathLst>
          </a:custGeom>
          <a:gradFill>
            <a:gsLst>
              <a:gs pos="38000">
                <a:srgbClr val="020457"/>
              </a:gs>
              <a:gs pos="100000">
                <a:srgbClr val="06023D"/>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45" name="组合 44"/>
          <p:cNvGrpSpPr/>
          <p:nvPr/>
        </p:nvGrpSpPr>
        <p:grpSpPr>
          <a:xfrm>
            <a:off x="5788597" y="5447975"/>
            <a:ext cx="614806" cy="614806"/>
            <a:chOff x="1984442" y="5680952"/>
            <a:chExt cx="476655" cy="476655"/>
          </a:xfrm>
        </p:grpSpPr>
        <p:sp>
          <p:nvSpPr>
            <p:cNvPr id="28" name="椭圆 27"/>
            <p:cNvSpPr/>
            <p:nvPr/>
          </p:nvSpPr>
          <p:spPr>
            <a:xfrm>
              <a:off x="1984442" y="5680952"/>
              <a:ext cx="476655" cy="476655"/>
            </a:xfrm>
            <a:prstGeom prst="ellipse">
              <a:avLst/>
            </a:prstGeom>
            <a:solidFill>
              <a:srgbClr val="AF2E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rot="13500593">
              <a:off x="2150860" y="5797397"/>
              <a:ext cx="163177" cy="163177"/>
            </a:xfrm>
            <a:prstGeom prst="halfFrame">
              <a:avLst>
                <a:gd name="adj1" fmla="val 20149"/>
                <a:gd name="adj2" fmla="val 1895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文本框 31"/>
          <p:cNvSpPr txBox="1"/>
          <p:nvPr/>
        </p:nvSpPr>
        <p:spPr>
          <a:xfrm>
            <a:off x="10440574" y="6475719"/>
            <a:ext cx="2893925" cy="261610"/>
          </a:xfrm>
          <a:prstGeom prst="rect">
            <a:avLst/>
          </a:prstGeom>
          <a:noFill/>
        </p:spPr>
        <p:txBody>
          <a:bodyPr wrap="square">
            <a:spAutoFit/>
          </a:bodyPr>
          <a:lstStyle>
            <a:defPPr>
              <a:defRPr lang="zh-CN"/>
            </a:defPPr>
            <a:lvl1pPr fontAlgn="ctr">
              <a:defRPr sz="2000" b="0" i="0" u="none" strike="noStrike">
                <a:solidFill>
                  <a:srgbClr val="000000"/>
                </a:solidFill>
                <a:effectLst/>
                <a:latin typeface="+mj-lt"/>
                <a:ea typeface="Microsoft YaHei" panose="020B0503020204020204" pitchFamily="34" charset="-122"/>
              </a:defRPr>
            </a:lvl1pPr>
          </a:lstStyle>
          <a:p>
            <a:r>
              <a:rPr lang="en-US" altLang="zh-CN" sz="1100" dirty="0">
                <a:solidFill>
                  <a:schemeClr val="bg1"/>
                </a:solidFill>
                <a:ea typeface="Arial" panose="020B0604020202020204" pitchFamily="34" charset="0"/>
              </a:rPr>
              <a:t>PRESENTATION</a:t>
            </a:r>
            <a:endParaRPr lang="en-US" altLang="zh-CN" sz="1100" dirty="0">
              <a:solidFill>
                <a:schemeClr val="bg1"/>
              </a:solidFill>
              <a:ea typeface="Arial" panose="020B0604020202020204" pitchFamily="34" charset="0"/>
            </a:endParaRPr>
          </a:p>
        </p:txBody>
      </p:sp>
      <p:sp>
        <p:nvSpPr>
          <p:cNvPr id="34" name="文本框 33"/>
          <p:cNvSpPr txBox="1"/>
          <p:nvPr/>
        </p:nvSpPr>
        <p:spPr>
          <a:xfrm>
            <a:off x="620214" y="6474900"/>
            <a:ext cx="4255241" cy="260350"/>
          </a:xfrm>
          <a:prstGeom prst="rect">
            <a:avLst/>
          </a:prstGeom>
          <a:noFill/>
        </p:spPr>
        <p:txBody>
          <a:bodyPr wrap="square">
            <a:spAutoFit/>
          </a:bodyPr>
          <a:lstStyle>
            <a:defPPr>
              <a:defRPr lang="zh-CN"/>
            </a:defPPr>
            <a:lvl1pPr>
              <a:defRPr sz="1050"/>
            </a:lvl1pPr>
          </a:lstStyle>
          <a:p>
            <a:pPr fontAlgn="ctr"/>
            <a:r>
              <a:rPr lang="en-US" altLang="zh-CN" sz="1100" dirty="0">
                <a:solidFill>
                  <a:schemeClr val="bg1"/>
                </a:solidFill>
                <a:effectLst/>
                <a:latin typeface="+mj-lt"/>
                <a:ea typeface="Arial" panose="020B0604020202020204" pitchFamily="34" charset="0"/>
                <a:sym typeface="+mn-ea"/>
              </a:rPr>
              <a:t>Practical Data Science</a:t>
            </a:r>
            <a:endParaRPr lang="en-US" altLang="zh-CN" sz="1100" dirty="0">
              <a:solidFill>
                <a:schemeClr val="bg1"/>
              </a:solidFill>
            </a:endParaRPr>
          </a:p>
        </p:txBody>
      </p:sp>
      <p:pic>
        <p:nvPicPr>
          <p:cNvPr id="6" name="图片 38"/>
          <p:cNvPicPr>
            <a:picLocks noChangeAspect="1"/>
          </p:cNvPicPr>
          <p:nvPr/>
        </p:nvPicPr>
        <p:blipFill rotWithShape="1">
          <a:blip r:embed="rId2"/>
          <a:srcRect l="36713" t="47403" b="12967"/>
          <a:stretch>
            <a:fillRect/>
          </a:stretch>
        </p:blipFill>
        <p:spPr>
          <a:xfrm>
            <a:off x="0" y="-26220"/>
            <a:ext cx="4286250" cy="2682924"/>
          </a:xfrm>
          <a:custGeom>
            <a:avLst/>
            <a:gdLst>
              <a:gd name="connsiteX0" fmla="*/ 0 w 4819031"/>
              <a:gd name="connsiteY0" fmla="*/ 0 h 3016412"/>
              <a:gd name="connsiteX1" fmla="*/ 4819031 w 4819031"/>
              <a:gd name="connsiteY1" fmla="*/ 0 h 3016412"/>
              <a:gd name="connsiteX2" fmla="*/ 4819031 w 4819031"/>
              <a:gd name="connsiteY2" fmla="*/ 3016412 h 3016412"/>
              <a:gd name="connsiteX3" fmla="*/ 0 w 4819031"/>
              <a:gd name="connsiteY3" fmla="*/ 3016412 h 3016412"/>
            </a:gdLst>
            <a:ahLst/>
            <a:cxnLst>
              <a:cxn ang="0">
                <a:pos x="connsiteX0" y="connsiteY0"/>
              </a:cxn>
              <a:cxn ang="0">
                <a:pos x="connsiteX1" y="connsiteY1"/>
              </a:cxn>
              <a:cxn ang="0">
                <a:pos x="connsiteX2" y="connsiteY2"/>
              </a:cxn>
              <a:cxn ang="0">
                <a:pos x="connsiteX3" y="connsiteY3"/>
              </a:cxn>
            </a:cxnLst>
            <a:rect l="l" t="t" r="r" b="b"/>
            <a:pathLst>
              <a:path w="4819031" h="3016412">
                <a:moveTo>
                  <a:pt x="0" y="0"/>
                </a:moveTo>
                <a:lnTo>
                  <a:pt x="4819031" y="0"/>
                </a:lnTo>
                <a:lnTo>
                  <a:pt x="4819031" y="3016412"/>
                </a:lnTo>
                <a:lnTo>
                  <a:pt x="0" y="3016412"/>
                </a:lnTo>
                <a:close/>
              </a:path>
            </a:pathLst>
          </a:custGeom>
        </p:spPr>
      </p:pic>
      <p:sp>
        <p:nvSpPr>
          <p:cNvPr id="2" name="文本框 1"/>
          <p:cNvSpPr txBox="1"/>
          <p:nvPr/>
        </p:nvSpPr>
        <p:spPr>
          <a:xfrm>
            <a:off x="2555331" y="1840177"/>
            <a:ext cx="6611554" cy="1938992"/>
          </a:xfrm>
          <a:prstGeom prst="rect">
            <a:avLst/>
          </a:prstGeom>
          <a:noFill/>
        </p:spPr>
        <p:txBody>
          <a:bodyPr wrap="square">
            <a:spAutoFit/>
          </a:bodyPr>
          <a:p>
            <a:pPr fontAlgn="ctr"/>
            <a:r>
              <a:rPr lang="en-US" altLang="zh-CN" sz="6000" b="0" i="0" u="none" strike="noStrike" dirty="0">
                <a:solidFill>
                  <a:schemeClr val="bg1"/>
                </a:solidFill>
                <a:effectLst/>
                <a:latin typeface="+mj-lt"/>
                <a:ea typeface="Arial" panose="020B0604020202020204" pitchFamily="34" charset="0"/>
              </a:rPr>
              <a:t>Thank you</a:t>
            </a:r>
            <a:endParaRPr lang="en-US" altLang="zh-CN" sz="6000" b="0" i="0" u="none" strike="noStrike" dirty="0">
              <a:solidFill>
                <a:schemeClr val="bg1"/>
              </a:solidFill>
              <a:effectLst/>
              <a:latin typeface="+mj-lt"/>
              <a:ea typeface="Arial" panose="020B0604020202020204" pitchFamily="34" charset="0"/>
            </a:endParaRPr>
          </a:p>
          <a:p>
            <a:pPr fontAlgn="ctr"/>
            <a:r>
              <a:rPr lang="en-US" altLang="zh-CN" sz="6000" dirty="0">
                <a:solidFill>
                  <a:schemeClr val="bg1"/>
                </a:solidFill>
                <a:latin typeface="+mj-lt"/>
                <a:ea typeface="Arial" panose="020B0604020202020204" pitchFamily="34" charset="0"/>
              </a:rPr>
              <a:t>For watching</a:t>
            </a:r>
            <a:endParaRPr lang="en-US" altLang="zh-CN" sz="6000" b="0" i="0" u="none" strike="noStrike" dirty="0">
              <a:solidFill>
                <a:schemeClr val="bg1"/>
              </a:solidFill>
              <a:effectLst/>
              <a:latin typeface="+mj-lt"/>
              <a:ea typeface="Arial" panose="020B0604020202020204" pitchFamily="34" charset="0"/>
            </a:endParaRPr>
          </a:p>
        </p:txBody>
      </p:sp>
      <p:sp>
        <p:nvSpPr>
          <p:cNvPr id="3" name="Slide Number Placeholder 2"/>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82994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Limitations-</a:t>
            </a:r>
            <a:r>
              <a:rPr lang="en-US" sz="2400" b="1">
                <a:gradFill>
                  <a:gsLst>
                    <a:gs pos="0">
                      <a:srgbClr val="012D86"/>
                    </a:gs>
                    <a:gs pos="100000">
                      <a:srgbClr val="0E2557"/>
                    </a:gs>
                  </a:gsLst>
                  <a:lin scaled="0"/>
                </a:gradFill>
                <a:sym typeface="+mn-ea"/>
              </a:rPr>
              <a:t>Suggestions for Improvement</a:t>
            </a:r>
            <a:endParaRPr lang="en-US" sz="2400" b="1">
              <a:gradFill>
                <a:gsLst>
                  <a:gs pos="0">
                    <a:srgbClr val="012D86"/>
                  </a:gs>
                  <a:gs pos="100000">
                    <a:srgbClr val="0E2557"/>
                  </a:gs>
                </a:gsLst>
                <a:lin scaled="0"/>
              </a:gradFill>
            </a:endParaRPr>
          </a:p>
          <a:p>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92075" y="2047875"/>
            <a:ext cx="1184465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indent="0" algn="l">
              <a:lnSpc>
                <a:spcPct val="150000"/>
              </a:lnSpc>
              <a:buFont typeface="Wingdings" panose="05000000000000000000" charset="0"/>
              <a:buNone/>
            </a:pPr>
            <a:r>
              <a:rPr lang="en-US" sz="1400" b="1">
                <a:gradFill>
                  <a:gsLst>
                    <a:gs pos="0">
                      <a:srgbClr val="012D86"/>
                    </a:gs>
                    <a:gs pos="100000">
                      <a:srgbClr val="0E2557"/>
                    </a:gs>
                  </a:gsLst>
                  <a:lin scaled="0"/>
                </a:gradFill>
                <a:latin typeface="DM Serif Display" charset="0"/>
                <a:cs typeface="DM Serif Display" charset="0"/>
              </a:rPr>
              <a:t>1. Memory Constraints and Image Selection:</a:t>
            </a:r>
            <a:endParaRPr lang="en-US" sz="1400" b="1">
              <a:gradFill>
                <a:gsLst>
                  <a:gs pos="0">
                    <a:srgbClr val="012D86"/>
                  </a:gs>
                  <a:gs pos="100000">
                    <a:srgbClr val="0E2557"/>
                  </a:gs>
                </a:gsLst>
                <a:lin scaled="0"/>
              </a:gradFill>
              <a:latin typeface="DM Serif Display" charset="0"/>
              <a:cs typeface="DM Serif Display" charset="0"/>
            </a:endParaRPr>
          </a:p>
          <a:p>
            <a:pPr marL="285750" indent="-285750" algn="l">
              <a:lnSpc>
                <a:spcPct val="150000"/>
              </a:lnSpc>
              <a:buFont typeface="Wingdings" panose="05000000000000000000" charset="0"/>
              <a:buChar char="Ø"/>
            </a:pPr>
            <a:r>
              <a:rPr lang="en-US" sz="1400" b="1">
                <a:gradFill>
                  <a:gsLst>
                    <a:gs pos="0">
                      <a:srgbClr val="012D86"/>
                    </a:gs>
                    <a:gs pos="100000">
                      <a:srgbClr val="0E2557"/>
                    </a:gs>
                  </a:gsLst>
                  <a:lin scaled="0"/>
                </a:gradFill>
                <a:latin typeface="DM Serif Display" charset="0"/>
                <a:cs typeface="DM Serif Display" charset="0"/>
              </a:rPr>
              <a:t>Due to memory limitations, it was not feasible to load a large number of images simultaneously. As a result, the analysis was restricted to 124 images, corresponding to the number of available images for Athens.    </a:t>
            </a:r>
            <a:endParaRPr lang="en-US" sz="1400" b="1">
              <a:gradFill>
                <a:gsLst>
                  <a:gs pos="0">
                    <a:srgbClr val="012D86"/>
                  </a:gs>
                  <a:gs pos="100000">
                    <a:srgbClr val="0E2557"/>
                  </a:gs>
                </a:gsLst>
                <a:lin scaled="0"/>
              </a:gradFill>
              <a:latin typeface="DM Serif Display" charset="0"/>
              <a:cs typeface="DM Serif Display" charset="0"/>
            </a:endParaRPr>
          </a:p>
          <a:p>
            <a:pPr marL="285750" indent="-285750" algn="l">
              <a:lnSpc>
                <a:spcPct val="150000"/>
              </a:lnSpc>
              <a:buFont typeface="Wingdings" panose="05000000000000000000" charset="0"/>
              <a:buChar char="Ø"/>
            </a:pPr>
            <a:endParaRPr lang="en-US" sz="1400" b="1">
              <a:gradFill>
                <a:gsLst>
                  <a:gs pos="0">
                    <a:srgbClr val="012D86"/>
                  </a:gs>
                  <a:gs pos="100000">
                    <a:srgbClr val="0E2557"/>
                  </a:gs>
                </a:gsLst>
                <a:lin scaled="0"/>
              </a:gradFill>
              <a:latin typeface="DM Serif Display" charset="0"/>
              <a:cs typeface="DM Serif Display" charset="0"/>
            </a:endParaRPr>
          </a:p>
          <a:p>
            <a:pPr indent="0" algn="l">
              <a:lnSpc>
                <a:spcPct val="150000"/>
              </a:lnSpc>
              <a:buFont typeface="Wingdings" panose="05000000000000000000" charset="0"/>
              <a:buNone/>
            </a:pPr>
            <a:r>
              <a:rPr lang="en-US" sz="1400" b="1">
                <a:gradFill>
                  <a:gsLst>
                    <a:gs pos="0">
                      <a:srgbClr val="012D86"/>
                    </a:gs>
                    <a:gs pos="100000">
                      <a:srgbClr val="0E2557"/>
                    </a:gs>
                  </a:gsLst>
                  <a:lin scaled="0"/>
                </a:gradFill>
                <a:latin typeface="DM Serif Display" charset="0"/>
                <a:cs typeface="DM Serif Display" charset="0"/>
              </a:rPr>
              <a:t>2. K-Means Clustering Parameter Restrictions:</a:t>
            </a:r>
            <a:endParaRPr lang="en-US" sz="1400" b="1">
              <a:gradFill>
                <a:gsLst>
                  <a:gs pos="0">
                    <a:srgbClr val="012D86"/>
                  </a:gs>
                  <a:gs pos="100000">
                    <a:srgbClr val="0E2557"/>
                  </a:gs>
                </a:gsLst>
                <a:lin scaled="0"/>
              </a:gradFill>
              <a:latin typeface="DM Serif Display" charset="0"/>
              <a:cs typeface="DM Serif Display" charset="0"/>
            </a:endParaRPr>
          </a:p>
          <a:p>
            <a:pPr marL="285750" indent="-285750" algn="l">
              <a:lnSpc>
                <a:spcPct val="150000"/>
              </a:lnSpc>
              <a:buFont typeface="Wingdings" panose="05000000000000000000" charset="0"/>
              <a:buChar char="Ø"/>
            </a:pPr>
            <a:r>
              <a:rPr lang="en-US" sz="1400" b="1">
                <a:gradFill>
                  <a:gsLst>
                    <a:gs pos="0">
                      <a:srgbClr val="012D86"/>
                    </a:gs>
                    <a:gs pos="100000">
                      <a:srgbClr val="0E2557"/>
                    </a:gs>
                  </a:gsLst>
                  <a:lin scaled="0"/>
                </a:gradFill>
                <a:latin typeface="DM Serif Display" charset="0"/>
                <a:cs typeface="DM Serif Display" charset="0"/>
              </a:rPr>
              <a:t>The dominant color extraction was performed using K-means clustering. However, due to memory and computational constraints, the number of clusters (k) was limited to 7. </a:t>
            </a:r>
            <a:endParaRPr lang="en-US" sz="1400" b="1">
              <a:gradFill>
                <a:gsLst>
                  <a:gs pos="0">
                    <a:srgbClr val="012D86"/>
                  </a:gs>
                  <a:gs pos="100000">
                    <a:srgbClr val="0E2557"/>
                  </a:gs>
                </a:gsLst>
                <a:lin scaled="0"/>
              </a:gradFill>
              <a:latin typeface="DM Serif Display" charset="0"/>
              <a:cs typeface="DM Serif Display" charset="0"/>
            </a:endParaRPr>
          </a:p>
          <a:p>
            <a:pPr marL="285750" indent="-285750" algn="l">
              <a:lnSpc>
                <a:spcPct val="150000"/>
              </a:lnSpc>
              <a:buFont typeface="Wingdings" panose="05000000000000000000" charset="0"/>
              <a:buChar char="Ø"/>
            </a:pPr>
            <a:endParaRPr lang="en-US" sz="1000" b="1">
              <a:gradFill>
                <a:gsLst>
                  <a:gs pos="0">
                    <a:srgbClr val="012D86"/>
                  </a:gs>
                  <a:gs pos="100000">
                    <a:srgbClr val="0E2557"/>
                  </a:gs>
                </a:gsLst>
                <a:lin scaled="0"/>
              </a:gradFill>
              <a:latin typeface="DM Serif Display" charset="0"/>
              <a:cs typeface="DM Serif Display" charset="0"/>
            </a:endParaRPr>
          </a:p>
          <a:p>
            <a:pPr marL="285750" indent="-285750" algn="l">
              <a:lnSpc>
                <a:spcPct val="150000"/>
              </a:lnSpc>
              <a:buFont typeface="Wingdings" panose="05000000000000000000" charset="0"/>
              <a:buChar char="Ø"/>
            </a:pPr>
            <a:endParaRPr lang="en-US" sz="1000" b="1">
              <a:gradFill>
                <a:gsLst>
                  <a:gs pos="0">
                    <a:srgbClr val="012D86"/>
                  </a:gs>
                  <a:gs pos="100000">
                    <a:srgbClr val="0E2557"/>
                  </a:gs>
                </a:gsLst>
                <a:lin scaled="0"/>
              </a:gradFill>
              <a:latin typeface="DM Serif Display" charset="0"/>
              <a:cs typeface="DM Serif Display" charset="0"/>
            </a:endParaRPr>
          </a:p>
          <a:p>
            <a:pPr indent="0" algn="l">
              <a:lnSpc>
                <a:spcPct val="150000"/>
              </a:lnSpc>
              <a:buFont typeface="Wingdings" panose="05000000000000000000" charset="0"/>
              <a:buNone/>
            </a:pPr>
            <a:endParaRPr lang="en-US" sz="1000" b="1">
              <a:gradFill>
                <a:gsLst>
                  <a:gs pos="0">
                    <a:srgbClr val="012D86"/>
                  </a:gs>
                  <a:gs pos="100000">
                    <a:srgbClr val="0E2557"/>
                  </a:gs>
                </a:gsLst>
                <a:lin scaled="0"/>
              </a:gradFill>
              <a:latin typeface="DM Serif Display" charset="0"/>
              <a:cs typeface="DM Serif Display" charset="0"/>
            </a:endParaRPr>
          </a:p>
        </p:txBody>
      </p:sp>
      <p:sp>
        <p:nvSpPr>
          <p:cNvPr id="4" name="Text Box 3"/>
          <p:cNvSpPr txBox="1"/>
          <p:nvPr/>
        </p:nvSpPr>
        <p:spPr>
          <a:xfrm>
            <a:off x="38100" y="3373755"/>
            <a:ext cx="11898630" cy="3392170"/>
          </a:xfrm>
          <a:prstGeom prst="rect">
            <a:avLst/>
          </a:prstGeom>
          <a:noFill/>
        </p:spPr>
        <p:txBody>
          <a:bodyPr wrap="square" rtlCol="0">
            <a:spAutoFit/>
          </a:bodyPr>
          <a:p>
            <a:pPr indent="0" algn="l">
              <a:lnSpc>
                <a:spcPct val="150000"/>
              </a:lnSpc>
              <a:buFont typeface="Wingdings" panose="05000000000000000000" charset="0"/>
              <a:buNone/>
            </a:pPr>
            <a:r>
              <a:rPr lang="en-US" b="1" u="sng">
                <a:gradFill>
                  <a:gsLst>
                    <a:gs pos="0">
                      <a:srgbClr val="012D86"/>
                    </a:gs>
                    <a:gs pos="100000">
                      <a:srgbClr val="0E2557"/>
                    </a:gs>
                  </a:gsLst>
                  <a:lin scaled="0"/>
                </a:gradFill>
                <a:latin typeface="+mj-lt"/>
                <a:cs typeface="+mj-lt"/>
                <a:sym typeface="+mn-ea"/>
              </a:rPr>
              <a:t>Suggestions for Improvement</a:t>
            </a:r>
            <a:endParaRPr lang="en-US" b="1" u="sng">
              <a:gradFill>
                <a:gsLst>
                  <a:gs pos="0">
                    <a:srgbClr val="012D86"/>
                  </a:gs>
                  <a:gs pos="100000">
                    <a:srgbClr val="0E2557"/>
                  </a:gs>
                </a:gsLst>
                <a:lin scaled="0"/>
              </a:gradFill>
              <a:latin typeface="+mj-lt"/>
              <a:cs typeface="+mj-lt"/>
            </a:endParaRPr>
          </a:p>
          <a:p>
            <a:pPr indent="0" algn="l">
              <a:lnSpc>
                <a:spcPct val="150000"/>
              </a:lnSpc>
              <a:buFont typeface="Wingdings" panose="05000000000000000000" charset="0"/>
              <a:buNone/>
            </a:pPr>
            <a:endParaRPr lang="en-US" sz="900" b="1">
              <a:gradFill>
                <a:gsLst>
                  <a:gs pos="0">
                    <a:srgbClr val="012D86"/>
                  </a:gs>
                  <a:gs pos="100000">
                    <a:srgbClr val="0E2557"/>
                  </a:gs>
                </a:gsLst>
                <a:lin scaled="0"/>
              </a:gradFill>
              <a:latin typeface="+mj-lt"/>
              <a:cs typeface="+mj-lt"/>
            </a:endParaRPr>
          </a:p>
          <a:p>
            <a:pPr indent="0" algn="l">
              <a:lnSpc>
                <a:spcPct val="150000"/>
              </a:lnSpc>
              <a:buFont typeface="Wingdings" panose="05000000000000000000" charset="0"/>
              <a:buNone/>
            </a:pPr>
            <a:r>
              <a:rPr lang="en-US" sz="1400" b="1">
                <a:gradFill>
                  <a:gsLst>
                    <a:gs pos="0">
                      <a:srgbClr val="012D86"/>
                    </a:gs>
                    <a:gs pos="100000">
                      <a:srgbClr val="0E2557"/>
                    </a:gs>
                  </a:gsLst>
                  <a:lin scaled="0"/>
                </a:gradFill>
                <a:latin typeface="+mj-lt"/>
                <a:cs typeface="+mj-lt"/>
                <a:sym typeface="+mn-ea"/>
              </a:rPr>
              <a:t>1. Adopting More Efficient Color Extraction Algorithms:</a:t>
            </a:r>
            <a:endParaRPr lang="en-US" sz="1400" b="1">
              <a:gradFill>
                <a:gsLst>
                  <a:gs pos="0">
                    <a:srgbClr val="012D86"/>
                  </a:gs>
                  <a:gs pos="100000">
                    <a:srgbClr val="0E2557"/>
                  </a:gs>
                </a:gsLst>
                <a:lin scaled="0"/>
              </a:gradFill>
              <a:latin typeface="+mj-lt"/>
              <a:cs typeface="+mj-lt"/>
            </a:endParaRPr>
          </a:p>
          <a:p>
            <a:pPr marL="285750" indent="-285750" algn="l">
              <a:lnSpc>
                <a:spcPct val="150000"/>
              </a:lnSpc>
              <a:buFont typeface="Wingdings" panose="05000000000000000000" charset="0"/>
              <a:buChar char="Ø"/>
            </a:pPr>
            <a:r>
              <a:rPr lang="en-US" sz="1400" b="1">
                <a:gradFill>
                  <a:gsLst>
                    <a:gs pos="0">
                      <a:srgbClr val="012D86"/>
                    </a:gs>
                    <a:gs pos="100000">
                      <a:srgbClr val="0E2557"/>
                    </a:gs>
                  </a:gsLst>
                  <a:lin scaled="0"/>
                </a:gradFill>
                <a:latin typeface="+mj-lt"/>
                <a:cs typeface="+mj-lt"/>
                <a:sym typeface="+mn-ea"/>
              </a:rPr>
              <a:t> Gaussian Mixture Models (GMMs)**. GMMs are capable of modeling overlapping clusters, making them better suited for identifying soft transitions and subtle variations in color. This method would improve the identification of nuanced colors and provide a richer representation of the images' color profiles.</a:t>
            </a:r>
            <a:endParaRPr lang="en-US" sz="1400" b="1">
              <a:gradFill>
                <a:gsLst>
                  <a:gs pos="0">
                    <a:srgbClr val="012D86"/>
                  </a:gs>
                  <a:gs pos="100000">
                    <a:srgbClr val="0E2557"/>
                  </a:gs>
                </a:gsLst>
                <a:lin scaled="0"/>
              </a:gradFill>
              <a:latin typeface="+mj-lt"/>
              <a:cs typeface="+mj-lt"/>
            </a:endParaRPr>
          </a:p>
          <a:p>
            <a:pPr marL="285750" indent="-285750" algn="l">
              <a:lnSpc>
                <a:spcPct val="150000"/>
              </a:lnSpc>
              <a:buFont typeface="Wingdings" panose="05000000000000000000" charset="0"/>
              <a:buChar char="Ø"/>
            </a:pPr>
            <a:endParaRPr lang="en-US" sz="1400" b="1">
              <a:gradFill>
                <a:gsLst>
                  <a:gs pos="0">
                    <a:srgbClr val="012D86"/>
                  </a:gs>
                  <a:gs pos="100000">
                    <a:srgbClr val="0E2557"/>
                  </a:gs>
                </a:gsLst>
                <a:lin scaled="0"/>
              </a:gradFill>
              <a:latin typeface="+mj-lt"/>
              <a:cs typeface="+mj-lt"/>
            </a:endParaRPr>
          </a:p>
          <a:p>
            <a:pPr indent="0" algn="l">
              <a:lnSpc>
                <a:spcPct val="150000"/>
              </a:lnSpc>
              <a:buFont typeface="Wingdings" panose="05000000000000000000" charset="0"/>
              <a:buNone/>
            </a:pPr>
            <a:r>
              <a:rPr lang="en-US" sz="1400" b="1">
                <a:gradFill>
                  <a:gsLst>
                    <a:gs pos="0">
                      <a:srgbClr val="012D86"/>
                    </a:gs>
                    <a:gs pos="100000">
                      <a:srgbClr val="0E2557"/>
                    </a:gs>
                  </a:gsLst>
                  <a:lin scaled="0"/>
                </a:gradFill>
                <a:latin typeface="+mj-lt"/>
                <a:cs typeface="+mj-lt"/>
                <a:sym typeface="+mn-ea"/>
              </a:rPr>
              <a:t>2.Optimizing Memory Usage:</a:t>
            </a:r>
            <a:endParaRPr lang="en-US" sz="1400" b="1">
              <a:gradFill>
                <a:gsLst>
                  <a:gs pos="0">
                    <a:srgbClr val="012D86"/>
                  </a:gs>
                  <a:gs pos="100000">
                    <a:srgbClr val="0E2557"/>
                  </a:gs>
                </a:gsLst>
                <a:lin scaled="0"/>
              </a:gradFill>
              <a:latin typeface="+mj-lt"/>
              <a:cs typeface="+mj-lt"/>
              <a:sym typeface="+mn-ea"/>
            </a:endParaRPr>
          </a:p>
          <a:p>
            <a:pPr marL="285750" indent="-285750" algn="l">
              <a:lnSpc>
                <a:spcPct val="150000"/>
              </a:lnSpc>
              <a:buFont typeface="Wingdings" panose="05000000000000000000" charset="0"/>
              <a:buChar char="Ø"/>
            </a:pPr>
            <a:r>
              <a:rPr lang="en-US" sz="1400" b="1">
                <a:gradFill>
                  <a:gsLst>
                    <a:gs pos="0">
                      <a:srgbClr val="012D86"/>
                    </a:gs>
                    <a:gs pos="100000">
                      <a:srgbClr val="0E2557"/>
                    </a:gs>
                  </a:gsLst>
                  <a:lin scaled="0"/>
                </a:gradFill>
                <a:latin typeface="+mj-lt"/>
                <a:cs typeface="+mj-lt"/>
                <a:sym typeface="+mn-ea"/>
              </a:rPr>
              <a:t> Handling a larger dataset without exceeding memory limits: </a:t>
            </a:r>
            <a:r>
              <a:rPr lang="en-US" sz="1400" b="1">
                <a:gradFill>
                  <a:gsLst>
                    <a:gs pos="0">
                      <a:srgbClr val="012D86"/>
                    </a:gs>
                    <a:gs pos="100000">
                      <a:srgbClr val="0E2557"/>
                    </a:gs>
                  </a:gsLst>
                  <a:lin scaled="0"/>
                </a:gradFill>
                <a:latin typeface="+mj-lt"/>
                <a:cs typeface="+mj-lt"/>
                <a:sym typeface="+mn-ea"/>
              </a:rPr>
              <a:t>resizing or batching</a:t>
            </a:r>
            <a:r>
              <a:rPr lang="en-US" sz="1400" b="1">
                <a:gradFill>
                  <a:gsLst>
                    <a:gs pos="0">
                      <a:srgbClr val="012D86"/>
                    </a:gs>
                    <a:gs pos="100000">
                      <a:srgbClr val="0E2557"/>
                    </a:gs>
                  </a:gsLst>
                  <a:lin scaled="0"/>
                </a:gradFill>
                <a:latin typeface="+mj-lt"/>
                <a:cs typeface="+mj-lt"/>
                <a:sym typeface="+mn-ea"/>
              </a:rPr>
              <a:t>.</a:t>
            </a:r>
            <a:endParaRPr lang="en-US" sz="1400" b="1">
              <a:gradFill>
                <a:gsLst>
                  <a:gs pos="0">
                    <a:srgbClr val="012D86"/>
                  </a:gs>
                  <a:gs pos="100000">
                    <a:srgbClr val="0E2557"/>
                  </a:gs>
                </a:gsLst>
                <a:lin scaled="0"/>
              </a:gradFill>
              <a:latin typeface="+mj-lt"/>
              <a:cs typeface="+mj-lt"/>
              <a:sym typeface="+mn-ea"/>
            </a:endParaRPr>
          </a:p>
          <a:p>
            <a:pPr indent="0" algn="l">
              <a:lnSpc>
                <a:spcPct val="150000"/>
              </a:lnSpc>
              <a:buFont typeface="Wingdings" panose="05000000000000000000" charset="0"/>
              <a:buNone/>
            </a:pPr>
            <a:endParaRPr lang="en-US" sz="900" b="1">
              <a:gradFill>
                <a:gsLst>
                  <a:gs pos="0">
                    <a:srgbClr val="012D86"/>
                  </a:gs>
                  <a:gs pos="100000">
                    <a:srgbClr val="0E2557"/>
                  </a:gs>
                </a:gsLst>
                <a:lin scaled="0"/>
              </a:gradFill>
              <a:latin typeface="+mj-lt"/>
              <a:cs typeface="+mj-lt"/>
            </a:endParaRPr>
          </a:p>
          <a:p>
            <a:pPr indent="0" algn="l">
              <a:lnSpc>
                <a:spcPct val="150000"/>
              </a:lnSpc>
              <a:buFont typeface="Wingdings" panose="05000000000000000000" charset="0"/>
              <a:buNone/>
            </a:pPr>
            <a:endParaRPr lang="en-US" altLang="en-US" sz="900" b="1">
              <a:gradFill>
                <a:gsLst>
                  <a:gs pos="0">
                    <a:srgbClr val="012D86"/>
                  </a:gs>
                  <a:gs pos="100000">
                    <a:srgbClr val="0E2557"/>
                  </a:gs>
                </a:gsLst>
                <a:lin scaled="0"/>
              </a:gradFill>
              <a:latin typeface="+mj-lt"/>
              <a:cs typeface="+mj-lt"/>
              <a:sym typeface="+mn-ea"/>
            </a:endParaRPr>
          </a:p>
        </p:txBody>
      </p:sp>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Analysis of Average RGB Color Abundance Across Cities</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1"/>
          <a:stretch>
            <a:fillRect/>
          </a:stretch>
        </p:blipFill>
        <p:spPr>
          <a:xfrm>
            <a:off x="2228215" y="995045"/>
            <a:ext cx="7152005" cy="4752340"/>
          </a:xfrm>
          <a:prstGeom prst="rect">
            <a:avLst/>
          </a:prstGeom>
        </p:spPr>
      </p:pic>
      <p:sp>
        <p:nvSpPr>
          <p:cNvPr id="3" name="Rectangles 2"/>
          <p:cNvSpPr/>
          <p:nvPr/>
        </p:nvSpPr>
        <p:spPr>
          <a:xfrm>
            <a:off x="0" y="5805170"/>
            <a:ext cx="1184465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Summarizes the weighted average color intensity for Red, Green, and Blue channels across cities.</a:t>
            </a:r>
            <a:endParaRPr b="1">
              <a:solidFill>
                <a:srgbClr val="002060"/>
              </a:solidFill>
            </a:endParaRPr>
          </a:p>
          <a:p>
            <a:pPr marL="285750" indent="-285750" algn="l">
              <a:lnSpc>
                <a:spcPct val="150000"/>
              </a:lnSpc>
              <a:buFont typeface="Wingdings" panose="05000000000000000000" charset="0"/>
              <a:buChar char="Ø"/>
            </a:pPr>
            <a:r>
              <a:rPr b="1">
                <a:solidFill>
                  <a:srgbClr val="002060"/>
                </a:solidFill>
              </a:rPr>
              <a:t>Uses normalized histograms to compute the mean intensity of each color channel per city.</a:t>
            </a:r>
            <a:endParaRPr b="1">
              <a:solidFill>
                <a:srgbClr val="002060"/>
              </a:solidFill>
            </a:endParaRPr>
          </a:p>
          <a:p>
            <a:pPr marL="285750" indent="-285750" algn="l">
              <a:lnSpc>
                <a:spcPct val="150000"/>
              </a:lnSpc>
              <a:buFont typeface="Wingdings" panose="05000000000000000000" charset="0"/>
              <a:buChar char="Ø"/>
            </a:pPr>
            <a:r>
              <a:rPr b="1">
                <a:solidFill>
                  <a:srgbClr val="002060"/>
                </a:solidFill>
              </a:rPr>
              <a:t>The bar plot visually compares the average Red, Green, and Blue channel abundance for each city.</a:t>
            </a:r>
            <a:endParaRPr b="1">
              <a:solidFill>
                <a:srgbClr val="002060"/>
              </a:solidFill>
            </a:endParaRPr>
          </a:p>
        </p:txBody>
      </p:sp>
      <p:sp>
        <p:nvSpPr>
          <p:cNvPr id="4" name="Slide Number Placeholder 3"/>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p:cNvPicPr>
            <a:picLocks noChangeAspect="1"/>
          </p:cNvPicPr>
          <p:nvPr/>
        </p:nvPicPr>
        <p:blipFill>
          <a:blip r:embed="rId1"/>
          <a:stretch>
            <a:fillRect/>
          </a:stretch>
        </p:blipFill>
        <p:spPr>
          <a:xfrm>
            <a:off x="5981700" y="801370"/>
            <a:ext cx="6210300" cy="1624965"/>
          </a:xfrm>
          <a:prstGeom prst="rect">
            <a:avLst/>
          </a:prstGeom>
        </p:spPr>
      </p:pic>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Dominant Color Extraction Across Cities</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0" y="5868670"/>
            <a:ext cx="1172781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Uses K-Means clustering to group pixels into clusters based on their RGB values.</a:t>
            </a:r>
            <a:r>
              <a:rPr lang="en-US" b="1">
                <a:solidFill>
                  <a:srgbClr val="002060"/>
                </a:solidFill>
              </a:rPr>
              <a:t> (k=7).</a:t>
            </a:r>
            <a:endParaRPr b="1">
              <a:solidFill>
                <a:srgbClr val="002060"/>
              </a:solidFill>
            </a:endParaRPr>
          </a:p>
          <a:p>
            <a:pPr marL="285750" indent="-285750" algn="l">
              <a:lnSpc>
                <a:spcPct val="150000"/>
              </a:lnSpc>
              <a:buFont typeface="Wingdings" panose="05000000000000000000" charset="0"/>
              <a:buChar char="Ø"/>
            </a:pPr>
            <a:r>
              <a:rPr b="1">
                <a:solidFill>
                  <a:srgbClr val="002060"/>
                </a:solidFill>
              </a:rPr>
              <a:t>Identifies dominant color clusters (centroids) and their relative frequencies.</a:t>
            </a:r>
            <a:endParaRPr b="1">
              <a:solidFill>
                <a:srgbClr val="002060"/>
              </a:solidFill>
            </a:endParaRPr>
          </a:p>
          <a:p>
            <a:pPr marL="285750" indent="-285750" algn="l">
              <a:lnSpc>
                <a:spcPct val="150000"/>
              </a:lnSpc>
              <a:buFont typeface="Wingdings" panose="05000000000000000000" charset="0"/>
              <a:buChar char="Ø"/>
            </a:pPr>
            <a:r>
              <a:rPr b="1">
                <a:solidFill>
                  <a:srgbClr val="002060"/>
                </a:solidFill>
              </a:rPr>
              <a:t>Produces a list of k dominant colors and their proportions in the image.</a:t>
            </a:r>
            <a:endParaRPr b="1">
              <a:solidFill>
                <a:srgbClr val="002060"/>
              </a:solidFill>
            </a:endParaRPr>
          </a:p>
        </p:txBody>
      </p:sp>
      <p:pic>
        <p:nvPicPr>
          <p:cNvPr id="4" name="Picture 3"/>
          <p:cNvPicPr>
            <a:picLocks noChangeAspect="1"/>
          </p:cNvPicPr>
          <p:nvPr/>
        </p:nvPicPr>
        <p:blipFill>
          <a:blip r:embed="rId2"/>
          <a:stretch>
            <a:fillRect/>
          </a:stretch>
        </p:blipFill>
        <p:spPr>
          <a:xfrm>
            <a:off x="0" y="817245"/>
            <a:ext cx="5982335" cy="1607185"/>
          </a:xfrm>
          <a:prstGeom prst="rect">
            <a:avLst/>
          </a:prstGeom>
        </p:spPr>
      </p:pic>
      <p:pic>
        <p:nvPicPr>
          <p:cNvPr id="6" name="Picture 5"/>
          <p:cNvPicPr>
            <a:picLocks noChangeAspect="1"/>
          </p:cNvPicPr>
          <p:nvPr/>
        </p:nvPicPr>
        <p:blipFill>
          <a:blip r:embed="rId3"/>
          <a:stretch>
            <a:fillRect/>
          </a:stretch>
        </p:blipFill>
        <p:spPr>
          <a:xfrm>
            <a:off x="0" y="2592705"/>
            <a:ext cx="6054725" cy="1637030"/>
          </a:xfrm>
          <a:prstGeom prst="rect">
            <a:avLst/>
          </a:prstGeom>
        </p:spPr>
      </p:pic>
      <p:pic>
        <p:nvPicPr>
          <p:cNvPr id="7" name="Picture 6"/>
          <p:cNvPicPr>
            <a:picLocks noChangeAspect="1"/>
          </p:cNvPicPr>
          <p:nvPr/>
        </p:nvPicPr>
        <p:blipFill>
          <a:blip r:embed="rId4"/>
          <a:stretch>
            <a:fillRect/>
          </a:stretch>
        </p:blipFill>
        <p:spPr>
          <a:xfrm>
            <a:off x="6054725" y="2547620"/>
            <a:ext cx="6137275" cy="1649095"/>
          </a:xfrm>
          <a:prstGeom prst="rect">
            <a:avLst/>
          </a:prstGeom>
        </p:spPr>
      </p:pic>
      <p:pic>
        <p:nvPicPr>
          <p:cNvPr id="8" name="Picture 7"/>
          <p:cNvPicPr>
            <a:picLocks noChangeAspect="1"/>
          </p:cNvPicPr>
          <p:nvPr/>
        </p:nvPicPr>
        <p:blipFill>
          <a:blip r:embed="rId5"/>
          <a:stretch>
            <a:fillRect/>
          </a:stretch>
        </p:blipFill>
        <p:spPr>
          <a:xfrm>
            <a:off x="5715" y="4157345"/>
            <a:ext cx="6165215" cy="1540510"/>
          </a:xfrm>
          <a:prstGeom prst="rect">
            <a:avLst/>
          </a:prstGeom>
        </p:spPr>
      </p:pic>
      <p:pic>
        <p:nvPicPr>
          <p:cNvPr id="9" name="Picture 8"/>
          <p:cNvPicPr>
            <a:picLocks noChangeAspect="1"/>
          </p:cNvPicPr>
          <p:nvPr/>
        </p:nvPicPr>
        <p:blipFill>
          <a:blip r:embed="rId6"/>
          <a:stretch>
            <a:fillRect/>
          </a:stretch>
        </p:blipFill>
        <p:spPr>
          <a:xfrm>
            <a:off x="6170930" y="4146550"/>
            <a:ext cx="6021070" cy="1533525"/>
          </a:xfrm>
          <a:prstGeom prst="rect">
            <a:avLst/>
          </a:prstGeom>
        </p:spPr>
      </p:pic>
      <p:sp>
        <p:nvSpPr>
          <p:cNvPr id="2" name="Slide Number Placeholder 1"/>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Brightness</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6587490" y="2113915"/>
            <a:ext cx="4555490"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convert</a:t>
            </a:r>
            <a:r>
              <a:rPr lang="en-US" b="1">
                <a:solidFill>
                  <a:srgbClr val="002060"/>
                </a:solidFill>
              </a:rPr>
              <a:t> image</a:t>
            </a:r>
            <a:r>
              <a:rPr b="1">
                <a:solidFill>
                  <a:srgbClr val="002060"/>
                </a:solidFill>
              </a:rPr>
              <a:t> to grayscale</a:t>
            </a:r>
            <a:r>
              <a:rPr lang="en-US" b="1">
                <a:solidFill>
                  <a:srgbClr val="002060"/>
                </a:solidFill>
              </a:rPr>
              <a:t>.</a:t>
            </a:r>
            <a:endParaRPr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compute</a:t>
            </a:r>
            <a:r>
              <a:rPr b="1">
                <a:solidFill>
                  <a:srgbClr val="002060"/>
                </a:solidFill>
              </a:rPr>
              <a:t> the mean pixel intensity</a:t>
            </a:r>
            <a:r>
              <a:rPr lang="en-US" b="1">
                <a:solidFill>
                  <a:srgbClr val="002060"/>
                </a:solidFill>
              </a:rPr>
              <a:t>.</a:t>
            </a:r>
            <a:endParaRPr lang="en-US" b="1">
              <a:solidFill>
                <a:srgbClr val="002060"/>
              </a:solidFill>
            </a:endParaRPr>
          </a:p>
        </p:txBody>
      </p:sp>
      <p:pic>
        <p:nvPicPr>
          <p:cNvPr id="2" name="Picture 1"/>
          <p:cNvPicPr>
            <a:picLocks noChangeAspect="1"/>
          </p:cNvPicPr>
          <p:nvPr/>
        </p:nvPicPr>
        <p:blipFill>
          <a:blip r:embed="rId1"/>
          <a:srcRect r="66677" b="50108"/>
          <a:stretch>
            <a:fillRect/>
          </a:stretch>
        </p:blipFill>
        <p:spPr>
          <a:xfrm>
            <a:off x="646430" y="1014095"/>
            <a:ext cx="5553075" cy="5527675"/>
          </a:xfrm>
          <a:prstGeom prst="rect">
            <a:avLst/>
          </a:prstGeom>
        </p:spPr>
      </p:pic>
      <p:sp>
        <p:nvSpPr>
          <p:cNvPr id="4" name="Slide Number Placeholder 3"/>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82994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Contrast-</a:t>
            </a:r>
            <a:r>
              <a:rPr lang="en-US" altLang="zh-CN" sz="2400" dirty="0">
                <a:solidFill>
                  <a:srgbClr val="1A3497"/>
                </a:solidFill>
                <a:ea typeface="Gilroy" panose="00000400000000000000" charset="0"/>
                <a:sym typeface="+mn-ea"/>
              </a:rPr>
              <a:t>Dissimilarity-Homogeneity-Energy-Correlation</a:t>
            </a:r>
            <a:endParaRPr lang="en-US" altLang="zh-CN" sz="2400" dirty="0">
              <a:solidFill>
                <a:srgbClr val="1A3497"/>
              </a:solidFill>
              <a:ea typeface="Gilroy" panose="00000400000000000000" charset="0"/>
              <a:sym typeface="+mn-ea"/>
            </a:endParaRPr>
          </a:p>
          <a:p>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8460105" y="4815840"/>
            <a:ext cx="406717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lang="en-US" b="1">
                <a:solidFill>
                  <a:srgbClr val="002060"/>
                </a:solidFill>
              </a:rPr>
              <a:t> Use the Gray-Level Co-occurrence Matrix (GLCM): statistical method used to analyze the spatial relationship between pixel intensities.</a:t>
            </a:r>
            <a:endParaRPr lang="en-US" b="1">
              <a:solidFill>
                <a:srgbClr val="002060"/>
              </a:solidFill>
            </a:endParaRPr>
          </a:p>
          <a:p>
            <a:pPr marL="285750" indent="-285750" algn="l">
              <a:lnSpc>
                <a:spcPct val="150000"/>
              </a:lnSpc>
              <a:buFont typeface="Wingdings" panose="05000000000000000000" charset="0"/>
              <a:buChar char="Ø"/>
            </a:pPr>
            <a:r>
              <a:rPr lang="en-US" b="1" u="sng">
                <a:solidFill>
                  <a:srgbClr val="002060"/>
                </a:solidFill>
              </a:rPr>
              <a:t>skimage.feature.texture</a:t>
            </a:r>
            <a:endParaRPr lang="en-US" b="1" u="sng">
              <a:solidFill>
                <a:srgbClr val="002060"/>
              </a:solidFill>
            </a:endParaRPr>
          </a:p>
        </p:txBody>
      </p:sp>
      <p:pic>
        <p:nvPicPr>
          <p:cNvPr id="2" name="Picture 1"/>
          <p:cNvPicPr>
            <a:picLocks noChangeAspect="1"/>
          </p:cNvPicPr>
          <p:nvPr/>
        </p:nvPicPr>
        <p:blipFill>
          <a:blip r:embed="rId1"/>
          <a:srcRect l="66546" t="25224" b="50083"/>
          <a:stretch>
            <a:fillRect/>
          </a:stretch>
        </p:blipFill>
        <p:spPr>
          <a:xfrm>
            <a:off x="41275" y="894080"/>
            <a:ext cx="3926205" cy="2364740"/>
          </a:xfrm>
          <a:prstGeom prst="rect">
            <a:avLst/>
          </a:prstGeom>
        </p:spPr>
      </p:pic>
      <p:pic>
        <p:nvPicPr>
          <p:cNvPr id="4" name="Picture 3"/>
          <p:cNvPicPr>
            <a:picLocks noChangeAspect="1"/>
          </p:cNvPicPr>
          <p:nvPr/>
        </p:nvPicPr>
        <p:blipFill>
          <a:blip r:embed="rId1"/>
          <a:srcRect t="49646" r="66564" b="25035"/>
          <a:stretch>
            <a:fillRect/>
          </a:stretch>
        </p:blipFill>
        <p:spPr>
          <a:xfrm>
            <a:off x="4077970" y="835025"/>
            <a:ext cx="3928745" cy="2426970"/>
          </a:xfrm>
          <a:prstGeom prst="rect">
            <a:avLst/>
          </a:prstGeom>
        </p:spPr>
      </p:pic>
      <p:pic>
        <p:nvPicPr>
          <p:cNvPr id="5" name="Picture 4"/>
          <p:cNvPicPr>
            <a:picLocks noChangeAspect="1"/>
          </p:cNvPicPr>
          <p:nvPr/>
        </p:nvPicPr>
        <p:blipFill>
          <a:blip r:embed="rId1"/>
          <a:srcRect l="33313" t="50153" r="33684" b="25165"/>
          <a:stretch>
            <a:fillRect/>
          </a:stretch>
        </p:blipFill>
        <p:spPr>
          <a:xfrm>
            <a:off x="18415" y="3838575"/>
            <a:ext cx="4423410" cy="2479675"/>
          </a:xfrm>
          <a:prstGeom prst="rect">
            <a:avLst/>
          </a:prstGeom>
        </p:spPr>
      </p:pic>
      <p:pic>
        <p:nvPicPr>
          <p:cNvPr id="6" name="Picture 5"/>
          <p:cNvPicPr>
            <a:picLocks noChangeAspect="1"/>
          </p:cNvPicPr>
          <p:nvPr/>
        </p:nvPicPr>
        <p:blipFill>
          <a:blip r:embed="rId1"/>
          <a:srcRect l="66316" t="49752" r="-486" b="25083"/>
          <a:stretch>
            <a:fillRect/>
          </a:stretch>
        </p:blipFill>
        <p:spPr>
          <a:xfrm>
            <a:off x="4441825" y="3841115"/>
            <a:ext cx="4218305" cy="2450465"/>
          </a:xfrm>
          <a:prstGeom prst="rect">
            <a:avLst/>
          </a:prstGeom>
        </p:spPr>
      </p:pic>
      <p:pic>
        <p:nvPicPr>
          <p:cNvPr id="7" name="Picture 6"/>
          <p:cNvPicPr>
            <a:picLocks noChangeAspect="1"/>
          </p:cNvPicPr>
          <p:nvPr/>
        </p:nvPicPr>
        <p:blipFill>
          <a:blip r:embed="rId1"/>
          <a:srcRect t="75071" r="66917"/>
          <a:stretch>
            <a:fillRect/>
          </a:stretch>
        </p:blipFill>
        <p:spPr>
          <a:xfrm>
            <a:off x="8199755" y="894080"/>
            <a:ext cx="3992245" cy="2255520"/>
          </a:xfrm>
          <a:prstGeom prst="rect">
            <a:avLst/>
          </a:prstGeom>
        </p:spPr>
      </p:pic>
      <p:sp>
        <p:nvSpPr>
          <p:cNvPr id="8" name="Text Box 7"/>
          <p:cNvSpPr txBox="1"/>
          <p:nvPr/>
        </p:nvSpPr>
        <p:spPr>
          <a:xfrm>
            <a:off x="0" y="3048000"/>
            <a:ext cx="4441825" cy="737235"/>
          </a:xfrm>
          <a:prstGeom prst="rect">
            <a:avLst/>
          </a:prstGeom>
          <a:noFill/>
        </p:spPr>
        <p:txBody>
          <a:bodyPr wrap="square" rtlCol="0" anchor="t">
            <a:spAutoFit/>
          </a:bodyPr>
          <a:p>
            <a:pPr indent="0" algn="ctr">
              <a:lnSpc>
                <a:spcPct val="150000"/>
              </a:lnSpc>
              <a:buFont typeface="Wingdings" panose="05000000000000000000" charset="0"/>
              <a:buNone/>
            </a:pPr>
            <a:r>
              <a:rPr lang="en-US" sz="1400" b="1">
                <a:solidFill>
                  <a:srgbClr val="002060"/>
                </a:solidFill>
                <a:sym typeface="+mn-ea"/>
              </a:rPr>
              <a:t>Intensity contrast between a pixel and its neighbor</a:t>
            </a:r>
            <a:endParaRPr lang="en-US" sz="1400" b="1">
              <a:solidFill>
                <a:srgbClr val="002060"/>
              </a:solidFill>
              <a:sym typeface="+mn-ea"/>
            </a:endParaRPr>
          </a:p>
          <a:p>
            <a:pPr indent="0" algn="ctr">
              <a:lnSpc>
                <a:spcPct val="150000"/>
              </a:lnSpc>
              <a:buFont typeface="Wingdings" panose="05000000000000000000" charset="0"/>
              <a:buNone/>
            </a:pPr>
            <a:r>
              <a:rPr lang="en-US" sz="1400" b="1">
                <a:solidFill>
                  <a:srgbClr val="002060"/>
                </a:solidFill>
                <a:sym typeface="+mn-ea"/>
              </a:rPr>
              <a:t>Edge detection, rough texture analysis</a:t>
            </a:r>
            <a:endParaRPr lang="en-US" sz="1400" b="1">
              <a:solidFill>
                <a:srgbClr val="002060"/>
              </a:solidFill>
              <a:sym typeface="+mn-ea"/>
            </a:endParaRPr>
          </a:p>
        </p:txBody>
      </p:sp>
      <p:sp>
        <p:nvSpPr>
          <p:cNvPr id="9" name="Text Box 8"/>
          <p:cNvSpPr txBox="1"/>
          <p:nvPr/>
        </p:nvSpPr>
        <p:spPr>
          <a:xfrm>
            <a:off x="4077970" y="3093720"/>
            <a:ext cx="4646930" cy="414020"/>
          </a:xfrm>
          <a:prstGeom prst="rect">
            <a:avLst/>
          </a:prstGeom>
          <a:noFill/>
        </p:spPr>
        <p:txBody>
          <a:bodyPr wrap="square" rtlCol="0" anchor="t">
            <a:spAutoFit/>
          </a:bodyPr>
          <a:p>
            <a:pPr indent="0" algn="ctr">
              <a:lnSpc>
                <a:spcPct val="150000"/>
              </a:lnSpc>
              <a:buFont typeface="Wingdings" panose="05000000000000000000" charset="0"/>
              <a:buNone/>
            </a:pPr>
            <a:r>
              <a:rPr lang="en-US" sz="1400" b="1">
                <a:solidFill>
                  <a:srgbClr val="002060"/>
                </a:solidFill>
                <a:sym typeface="+mn-ea"/>
              </a:rPr>
              <a:t>Difference between neighboring pixel intensities</a:t>
            </a:r>
            <a:endParaRPr lang="en-US" sz="1400" b="1">
              <a:solidFill>
                <a:srgbClr val="002060"/>
              </a:solidFill>
              <a:sym typeface="+mn-ea"/>
            </a:endParaRPr>
          </a:p>
        </p:txBody>
      </p:sp>
      <p:sp>
        <p:nvSpPr>
          <p:cNvPr id="11" name="Text Box 10"/>
          <p:cNvSpPr txBox="1"/>
          <p:nvPr/>
        </p:nvSpPr>
        <p:spPr>
          <a:xfrm>
            <a:off x="4441825" y="6120765"/>
            <a:ext cx="4649470" cy="737235"/>
          </a:xfrm>
          <a:prstGeom prst="rect">
            <a:avLst/>
          </a:prstGeom>
          <a:noFill/>
        </p:spPr>
        <p:txBody>
          <a:bodyPr wrap="square" rtlCol="0" anchor="t">
            <a:spAutoFit/>
          </a:bodyPr>
          <a:p>
            <a:pPr indent="0" algn="ctr">
              <a:lnSpc>
                <a:spcPct val="150000"/>
              </a:lnSpc>
              <a:buFont typeface="Wingdings" panose="05000000000000000000" charset="0"/>
              <a:buNone/>
            </a:pPr>
            <a:r>
              <a:rPr lang="en-US" sz="1400" b="1">
                <a:solidFill>
                  <a:srgbClr val="002060"/>
                </a:solidFill>
                <a:sym typeface="+mn-ea"/>
              </a:rPr>
              <a:t>Uniformity or regularity</a:t>
            </a:r>
            <a:endParaRPr lang="en-US" sz="1400" b="1">
              <a:solidFill>
                <a:srgbClr val="002060"/>
              </a:solidFill>
              <a:sym typeface="+mn-ea"/>
            </a:endParaRPr>
          </a:p>
          <a:p>
            <a:pPr indent="0" algn="ctr">
              <a:lnSpc>
                <a:spcPct val="150000"/>
              </a:lnSpc>
              <a:buFont typeface="Wingdings" panose="05000000000000000000" charset="0"/>
              <a:buNone/>
            </a:pPr>
            <a:r>
              <a:rPr lang="en-US" sz="1400" b="1">
                <a:solidFill>
                  <a:srgbClr val="002060"/>
                </a:solidFill>
                <a:sym typeface="+mn-ea"/>
              </a:rPr>
              <a:t>Repeated patterns, consistent textures</a:t>
            </a:r>
            <a:endParaRPr lang="en-US" sz="1400" b="1">
              <a:solidFill>
                <a:srgbClr val="002060"/>
              </a:solidFill>
              <a:sym typeface="+mn-ea"/>
            </a:endParaRPr>
          </a:p>
        </p:txBody>
      </p:sp>
      <p:sp>
        <p:nvSpPr>
          <p:cNvPr id="12" name="Text Box 11"/>
          <p:cNvSpPr txBox="1"/>
          <p:nvPr/>
        </p:nvSpPr>
        <p:spPr>
          <a:xfrm>
            <a:off x="397510" y="6151880"/>
            <a:ext cx="3903345" cy="737235"/>
          </a:xfrm>
          <a:prstGeom prst="rect">
            <a:avLst/>
          </a:prstGeom>
          <a:noFill/>
        </p:spPr>
        <p:txBody>
          <a:bodyPr wrap="square" rtlCol="0" anchor="t">
            <a:spAutoFit/>
          </a:bodyPr>
          <a:p>
            <a:pPr indent="0" algn="ctr">
              <a:lnSpc>
                <a:spcPct val="150000"/>
              </a:lnSpc>
              <a:buFont typeface="Wingdings" panose="05000000000000000000" charset="0"/>
              <a:buNone/>
            </a:pPr>
            <a:r>
              <a:rPr lang="en-US" sz="1400" b="1">
                <a:solidFill>
                  <a:srgbClr val="002060"/>
                </a:solidFill>
                <a:sym typeface="+mn-ea"/>
              </a:rPr>
              <a:t>Uniformity of pixel distribution</a:t>
            </a:r>
            <a:endParaRPr lang="en-US" sz="1400" b="1">
              <a:solidFill>
                <a:srgbClr val="002060"/>
              </a:solidFill>
              <a:sym typeface="+mn-ea"/>
            </a:endParaRPr>
          </a:p>
          <a:p>
            <a:pPr indent="0" algn="ctr">
              <a:lnSpc>
                <a:spcPct val="150000"/>
              </a:lnSpc>
              <a:buFont typeface="Wingdings" panose="05000000000000000000" charset="0"/>
              <a:buNone/>
            </a:pPr>
            <a:r>
              <a:rPr lang="en-US" sz="1400" b="1">
                <a:solidFill>
                  <a:srgbClr val="002060"/>
                </a:solidFill>
                <a:sym typeface="+mn-ea"/>
              </a:rPr>
              <a:t>Smoothness</a:t>
            </a:r>
            <a:endParaRPr lang="en-US" altLang="en-US" sz="1400" b="1">
              <a:solidFill>
                <a:srgbClr val="002060"/>
              </a:solidFill>
              <a:sym typeface="+mn-ea"/>
            </a:endParaRPr>
          </a:p>
        </p:txBody>
      </p:sp>
      <p:sp>
        <p:nvSpPr>
          <p:cNvPr id="13" name="Text Box 12"/>
          <p:cNvSpPr txBox="1"/>
          <p:nvPr/>
        </p:nvSpPr>
        <p:spPr>
          <a:xfrm>
            <a:off x="8652510" y="2981960"/>
            <a:ext cx="3521710" cy="737235"/>
          </a:xfrm>
          <a:prstGeom prst="rect">
            <a:avLst/>
          </a:prstGeom>
          <a:noFill/>
        </p:spPr>
        <p:txBody>
          <a:bodyPr wrap="square" rtlCol="0" anchor="t">
            <a:spAutoFit/>
          </a:bodyPr>
          <a:p>
            <a:pPr indent="0" algn="ctr">
              <a:lnSpc>
                <a:spcPct val="150000"/>
              </a:lnSpc>
              <a:buFont typeface="Wingdings" panose="05000000000000000000" charset="0"/>
              <a:buNone/>
            </a:pPr>
            <a:r>
              <a:rPr lang="en-US" sz="1400" b="1">
                <a:solidFill>
                  <a:srgbClr val="002060"/>
                </a:solidFill>
                <a:sym typeface="+mn-ea"/>
              </a:rPr>
              <a:t>Linear relationship between pixels</a:t>
            </a:r>
            <a:endParaRPr lang="en-US" sz="1400" b="1">
              <a:solidFill>
                <a:srgbClr val="002060"/>
              </a:solidFill>
              <a:sym typeface="+mn-ea"/>
            </a:endParaRPr>
          </a:p>
          <a:p>
            <a:pPr indent="0" algn="ctr">
              <a:lnSpc>
                <a:spcPct val="150000"/>
              </a:lnSpc>
              <a:buFont typeface="Wingdings" panose="05000000000000000000" charset="0"/>
              <a:buNone/>
            </a:pPr>
            <a:r>
              <a:rPr lang="en-US" sz="1400" b="1">
                <a:solidFill>
                  <a:srgbClr val="002060"/>
                </a:solidFill>
                <a:sym typeface="+mn-ea"/>
              </a:rPr>
              <a:t>Organized textures, repetitive patterns</a:t>
            </a:r>
            <a:endParaRPr lang="en-US" sz="1400" b="1">
              <a:solidFill>
                <a:srgbClr val="002060"/>
              </a:solidFill>
              <a:sym typeface="+mn-ea"/>
            </a:endParaRPr>
          </a:p>
        </p:txBody>
      </p:sp>
      <p:graphicFrame>
        <p:nvGraphicFramePr>
          <p:cNvPr id="15" name="Table 14"/>
          <p:cNvGraphicFramePr/>
          <p:nvPr/>
        </p:nvGraphicFramePr>
        <p:xfrm>
          <a:off x="6096000" y="-1356360"/>
          <a:ext cx="0" cy="0"/>
        </p:xfrm>
        <a:graphic>
          <a:graphicData uri="http://schemas.openxmlformats.org/drawingml/2006/table">
            <a:tbl>
              <a:tblPr/>
              <a:tblGrid>
                <a:gridCol w="0"/>
              </a:tblGrid>
              <a:tr h="0">
                <a:tc>
                  <a:txBody>
                    <a:bodyPr/>
                    <a:p>
                      <a:r>
                        <a:rPr lang="en-US" altLang="zh-CN" sz="1100"/>
                        <a:t>Uniformity or regularity</a:t>
                      </a:r>
                      <a:endParaRPr lang="en-US" altLang="zh-CN" sz="1100"/>
                    </a:p>
                  </a:txBody>
                  <a:tcPr anchor="ctr" anchorCtr="0">
                    <a:lnL>
                      <a:noFill/>
                    </a:lnL>
                    <a:lnR>
                      <a:noFill/>
                    </a:lnR>
                    <a:lnT>
                      <a:noFill/>
                    </a:lnT>
                    <a:lnB>
                      <a:noFill/>
                    </a:lnB>
                    <a:noFill/>
                  </a:tcPr>
                </a:tc>
              </a:tr>
            </a:tbl>
          </a:graphicData>
        </a:graphic>
      </p:graphicFrame>
      <p:graphicFrame>
        <p:nvGraphicFramePr>
          <p:cNvPr id="16" name="Table 15"/>
          <p:cNvGraphicFramePr/>
          <p:nvPr/>
        </p:nvGraphicFramePr>
        <p:xfrm>
          <a:off x="6096000" y="2423160"/>
          <a:ext cx="0" cy="0"/>
        </p:xfrm>
        <a:graphic>
          <a:graphicData uri="http://schemas.openxmlformats.org/drawingml/2006/table">
            <a:tbl>
              <a:tblPr/>
              <a:tblGrid>
                <a:gridCol w="0"/>
              </a:tblGrid>
              <a:tr h="0">
                <a:tc>
                  <a:txBody>
                    <a:bodyPr/>
                    <a:p>
                      <a:r>
                        <a:rPr lang="en-US" altLang="zh-CN" sz="1100"/>
                        <a:t>Repeated patterns, consistent textures</a:t>
                      </a:r>
                      <a:endParaRPr lang="en-US" altLang="zh-CN" sz="1100"/>
                    </a:p>
                  </a:txBody>
                  <a:tcPr anchor="ctr" anchorCtr="0">
                    <a:lnL>
                      <a:noFill/>
                    </a:lnL>
                    <a:lnR>
                      <a:noFill/>
                    </a:lnR>
                    <a:lnT>
                      <a:noFill/>
                    </a:lnT>
                    <a:lnB>
                      <a:noFill/>
                    </a:lnB>
                    <a:noFill/>
                  </a:tcPr>
                </a:tc>
              </a:tr>
            </a:tbl>
          </a:graphicData>
        </a:graphic>
      </p:graphicFrame>
      <p:graphicFrame>
        <p:nvGraphicFramePr>
          <p:cNvPr id="17" name="Table 16"/>
          <p:cNvGraphicFramePr/>
          <p:nvPr/>
        </p:nvGraphicFramePr>
        <p:xfrm>
          <a:off x="7148195" y="-1541145"/>
          <a:ext cx="0" cy="0"/>
        </p:xfrm>
        <a:graphic>
          <a:graphicData uri="http://schemas.openxmlformats.org/drawingml/2006/table">
            <a:tbl>
              <a:tblPr/>
              <a:tblGrid>
                <a:gridCol w="0"/>
              </a:tblGrid>
              <a:tr h="0">
                <a:tc>
                  <a:txBody>
                    <a:bodyPr/>
                    <a:p>
                      <a:r>
                        <a:rPr lang="en-US" altLang="zh-CN" sz="1100"/>
                        <a:t>Uniformity or regularity</a:t>
                      </a:r>
                      <a:endParaRPr lang="en-US" altLang="zh-CN" sz="1100"/>
                    </a:p>
                  </a:txBody>
                  <a:tcPr anchor="ctr" anchorCtr="0">
                    <a:lnL>
                      <a:noFill/>
                    </a:lnL>
                    <a:lnR>
                      <a:noFill/>
                    </a:lnR>
                    <a:lnT>
                      <a:noFill/>
                    </a:lnT>
                    <a:lnB>
                      <a:noFill/>
                    </a:lnB>
                    <a:noFill/>
                  </a:tcPr>
                </a:tc>
              </a:tr>
            </a:tbl>
          </a:graphicData>
        </a:graphic>
      </p:graphicFrame>
      <p:sp>
        <p:nvSpPr>
          <p:cNvPr id="14" name="Slide Number Placeholder 13"/>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Saturation</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0" y="6019800"/>
            <a:ext cx="1184465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Measures the intensity of colors</a:t>
            </a:r>
            <a:r>
              <a:rPr lang="en-US" b="1">
                <a:solidFill>
                  <a:srgbClr val="002060"/>
                </a:solidFill>
              </a:rPr>
              <a:t>-color vibrancy or dullness.</a:t>
            </a:r>
            <a:endParaRPr lang="en-US" b="1">
              <a:solidFill>
                <a:srgbClr val="002060"/>
              </a:solidFill>
            </a:endParaRPr>
          </a:p>
        </p:txBody>
      </p:sp>
      <p:pic>
        <p:nvPicPr>
          <p:cNvPr id="2" name="Picture 1"/>
          <p:cNvPicPr>
            <a:picLocks noChangeAspect="1"/>
          </p:cNvPicPr>
          <p:nvPr/>
        </p:nvPicPr>
        <p:blipFill>
          <a:blip r:embed="rId1"/>
          <a:srcRect l="-204" t="49892" r="67084"/>
          <a:stretch>
            <a:fillRect/>
          </a:stretch>
        </p:blipFill>
        <p:spPr>
          <a:xfrm>
            <a:off x="168275" y="940435"/>
            <a:ext cx="5297170" cy="5328920"/>
          </a:xfrm>
          <a:prstGeom prst="rect">
            <a:avLst/>
          </a:prstGeom>
        </p:spPr>
      </p:pic>
      <p:sp>
        <p:nvSpPr>
          <p:cNvPr id="4" name="Rectangles 3"/>
          <p:cNvSpPr/>
          <p:nvPr/>
        </p:nvSpPr>
        <p:spPr>
          <a:xfrm>
            <a:off x="5787390" y="2338705"/>
            <a:ext cx="6268720"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b="1">
                <a:solidFill>
                  <a:srgbClr val="002060"/>
                </a:solidFill>
              </a:rPr>
              <a:t>The image is converted to the HSV color space (cv2.cvtColor), where the second channel (H, S, V) represents the saturation.</a:t>
            </a:r>
            <a:endParaRPr b="1">
              <a:solidFill>
                <a:srgbClr val="002060"/>
              </a:solidFill>
            </a:endParaRPr>
          </a:p>
          <a:p>
            <a:pPr marL="285750" indent="-285750" algn="l">
              <a:lnSpc>
                <a:spcPct val="150000"/>
              </a:lnSpc>
              <a:buFont typeface="Wingdings" panose="05000000000000000000" charset="0"/>
              <a:buChar char="Ø"/>
            </a:pPr>
            <a:r>
              <a:rPr lang="en-US" b="1">
                <a:solidFill>
                  <a:srgbClr val="002060"/>
                </a:solidFill>
              </a:rPr>
              <a:t>np.mean(hsv[:, :, 1])) : quantify the overall color intensity and vividness of the image.</a:t>
            </a:r>
            <a:endParaRPr lang="en-US" b="1">
              <a:solidFill>
                <a:srgbClr val="002060"/>
              </a:solidFill>
            </a:endParaRPr>
          </a:p>
        </p:txBody>
      </p:sp>
      <p:sp>
        <p:nvSpPr>
          <p:cNvPr id="5" name="Slide Number Placeholder 4"/>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 name="文本框 9"/>
          <p:cNvSpPr txBox="1"/>
          <p:nvPr/>
        </p:nvSpPr>
        <p:spPr>
          <a:xfrm>
            <a:off x="168275" y="233680"/>
            <a:ext cx="10698480" cy="460375"/>
          </a:xfrm>
          <a:prstGeom prst="rect">
            <a:avLst/>
          </a:prstGeom>
          <a:noFill/>
          <a:ln>
            <a:noFill/>
          </a:ln>
        </p:spPr>
        <p:txBody>
          <a:bodyPr wrap="square">
            <a:spAutoFit/>
          </a:bodyPr>
          <a:lstStyle>
            <a:defPPr>
              <a:defRPr lang="zh-CN"/>
            </a:defPPr>
            <a:lvl1pPr fontAlgn="ctr">
              <a:defRPr sz="4800" b="0" i="0" u="none" strike="noStrike">
                <a:solidFill>
                  <a:srgbClr val="000000"/>
                </a:solidFill>
                <a:effectLst/>
                <a:latin typeface="+mj-lt"/>
                <a:ea typeface="Microsoft YaHei" panose="020B0503020204020204" pitchFamily="34" charset="-122"/>
              </a:defRPr>
            </a:lvl1pPr>
          </a:lstStyle>
          <a:p>
            <a:r>
              <a:rPr lang="en-US" altLang="zh-CN" sz="2400" dirty="0">
                <a:solidFill>
                  <a:srgbClr val="1A3497"/>
                </a:solidFill>
                <a:ea typeface="Gilroy" panose="00000400000000000000" charset="0"/>
                <a:sym typeface="+mn-ea"/>
              </a:rPr>
              <a:t>Entropy</a:t>
            </a:r>
            <a:endParaRPr lang="en-US" altLang="zh-CN" sz="2400" dirty="0">
              <a:solidFill>
                <a:srgbClr val="1A3497"/>
              </a:solidFill>
              <a:ea typeface="Gilroy" panose="00000400000000000000" charset="0"/>
              <a:sym typeface="+mn-ea"/>
            </a:endParaRPr>
          </a:p>
        </p:txBody>
      </p:sp>
      <p:cxnSp>
        <p:nvCxnSpPr>
          <p:cNvPr id="20" name="直接连接符 19"/>
          <p:cNvCxnSpPr/>
          <p:nvPr/>
        </p:nvCxnSpPr>
        <p:spPr>
          <a:xfrm>
            <a:off x="237580" y="816974"/>
            <a:ext cx="710619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Rectangles 2"/>
          <p:cNvSpPr/>
          <p:nvPr/>
        </p:nvSpPr>
        <p:spPr>
          <a:xfrm>
            <a:off x="0" y="5805170"/>
            <a:ext cx="1184465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lang="en-US" b="1">
                <a:solidFill>
                  <a:srgbClr val="002060"/>
                </a:solidFill>
              </a:rPr>
              <a:t>Measure of randomness or texture complexity in the image.</a:t>
            </a:r>
            <a:endParaRPr lang="en-US" b="1">
              <a:solidFill>
                <a:srgbClr val="002060"/>
              </a:solidFill>
            </a:endParaRPr>
          </a:p>
        </p:txBody>
      </p:sp>
      <p:pic>
        <p:nvPicPr>
          <p:cNvPr id="4" name="Picture 3"/>
          <p:cNvPicPr>
            <a:picLocks noChangeAspect="1"/>
          </p:cNvPicPr>
          <p:nvPr/>
        </p:nvPicPr>
        <p:blipFill>
          <a:blip r:embed="rId1"/>
          <a:srcRect l="33488" r="33591" b="74919"/>
          <a:stretch>
            <a:fillRect/>
          </a:stretch>
        </p:blipFill>
        <p:spPr>
          <a:xfrm>
            <a:off x="0" y="1341755"/>
            <a:ext cx="6429375" cy="4174490"/>
          </a:xfrm>
          <a:prstGeom prst="rect">
            <a:avLst/>
          </a:prstGeom>
        </p:spPr>
      </p:pic>
      <p:sp>
        <p:nvSpPr>
          <p:cNvPr id="2" name="Rectangles 1"/>
          <p:cNvSpPr/>
          <p:nvPr/>
        </p:nvSpPr>
        <p:spPr>
          <a:xfrm>
            <a:off x="6095365" y="2338705"/>
            <a:ext cx="6018530"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endParaRPr lang="en-US" b="1">
              <a:solidFill>
                <a:srgbClr val="002060"/>
              </a:solidFill>
            </a:endParaRPr>
          </a:p>
        </p:txBody>
      </p:sp>
      <p:sp>
        <p:nvSpPr>
          <p:cNvPr id="6" name="Rectangles 5"/>
          <p:cNvSpPr/>
          <p:nvPr/>
        </p:nvSpPr>
        <p:spPr>
          <a:xfrm>
            <a:off x="6501130" y="2445385"/>
            <a:ext cx="5612765" cy="736600"/>
          </a:xfrm>
          <a:prstGeom prst="rect">
            <a:avLst/>
          </a:prstGeom>
          <a:no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marL="285750" indent="-285750" algn="l">
              <a:lnSpc>
                <a:spcPct val="150000"/>
              </a:lnSpc>
              <a:buFont typeface="Wingdings" panose="05000000000000000000" charset="0"/>
              <a:buChar char="Ø"/>
            </a:pPr>
            <a:r>
              <a:rPr lang="en-US" b="1">
                <a:solidFill>
                  <a:srgbClr val="002060"/>
                </a:solidFill>
                <a:sym typeface="+mn-ea"/>
              </a:rPr>
              <a:t>G</a:t>
            </a:r>
            <a:r>
              <a:rPr b="1">
                <a:solidFill>
                  <a:srgbClr val="002060"/>
                </a:solidFill>
                <a:sym typeface="+mn-ea"/>
              </a:rPr>
              <a:t>rayscale image</a:t>
            </a:r>
            <a:r>
              <a:rPr lang="en-US" b="1">
                <a:solidFill>
                  <a:srgbClr val="002060"/>
                </a:solidFill>
                <a:sym typeface="+mn-ea"/>
              </a:rPr>
              <a:t>.</a:t>
            </a:r>
            <a:endParaRPr lang="en-US" b="1">
              <a:solidFill>
                <a:srgbClr val="002060"/>
              </a:solidFill>
              <a:sym typeface="+mn-ea"/>
            </a:endParaRPr>
          </a:p>
          <a:p>
            <a:pPr marL="285750" indent="-285750" algn="l">
              <a:lnSpc>
                <a:spcPct val="150000"/>
              </a:lnSpc>
              <a:buFont typeface="Wingdings" panose="05000000000000000000" charset="0"/>
              <a:buChar char="Ø"/>
            </a:pPr>
            <a:r>
              <a:rPr lang="en-US" b="1">
                <a:solidFill>
                  <a:srgbClr val="002060"/>
                </a:solidFill>
              </a:rPr>
              <a:t>Compute entropy using scipy.stats.entropy.</a:t>
            </a:r>
            <a:endParaRPr lang="en-US" b="1">
              <a:solidFill>
                <a:srgbClr val="002060"/>
              </a:solidFill>
            </a:endParaRPr>
          </a:p>
        </p:txBody>
      </p:sp>
      <p:sp>
        <p:nvSpPr>
          <p:cNvPr id="5" name="Slide Number Placeholder 4"/>
          <p:cNvSpPr>
            <a:spLocks noGrp="1"/>
          </p:cNvSpPr>
          <p:nvPr>
            <p:ph type="sldNum" sz="quarter" idx="12"/>
          </p:nvPr>
        </p:nvSpPr>
        <p:spPr/>
        <p:txBody>
          <a:bodyPr/>
          <a:p>
            <a:fld id="{B35639C0-D7C8-48AA-AF63-0D692BECED20}" type="slidenum">
              <a:rPr lang="zh-CN" altLang="en-US" smtClean="0"/>
            </a:fld>
            <a:endParaRPr lang="zh-CN" altLang="en-US"/>
          </a:p>
        </p:txBody>
      </p:sp>
    </p:spTree>
  </p:cSld>
  <p:clrMapOvr>
    <a:masterClrMapping/>
  </p:clrMapOvr>
</p:sld>
</file>

<file path=ppt/tags/tag1.xml><?xml version="1.0" encoding="utf-8"?>
<p:tagLst xmlns:p="http://schemas.openxmlformats.org/presentationml/2006/main">
  <p:tag name="COMMONDATA" val="eyJoZGlkIjoiMjM5MTBlNmI2YTY3ZjIxYzUzNmRhMGQyM2YxMDkyYjg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海外衬线复古01">
      <a:majorFont>
        <a:latin typeface="DM Serif Display"/>
        <a:ea typeface=""/>
        <a:cs typeface=""/>
      </a:majorFont>
      <a:minorFont>
        <a:latin typeface="Gilro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Arial"/>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Arial"/>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9465</Words>
  <Application>WPS Presentation</Application>
  <PresentationFormat>宽屏</PresentationFormat>
  <Paragraphs>415</Paragraphs>
  <Slides>31</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31</vt:i4>
      </vt:variant>
    </vt:vector>
  </HeadingPairs>
  <TitlesOfParts>
    <vt:vector size="44" baseType="lpstr">
      <vt:lpstr>Arial</vt:lpstr>
      <vt:lpstr>SimSun</vt:lpstr>
      <vt:lpstr>Wingdings</vt:lpstr>
      <vt:lpstr>Microsoft YaHei</vt:lpstr>
      <vt:lpstr>Gilroy</vt:lpstr>
      <vt:lpstr>Wingdings</vt:lpstr>
      <vt:lpstr>DM Serif Display</vt:lpstr>
      <vt:lpstr>Arial Unicode MS</vt:lpstr>
      <vt:lpstr>Cambria Math</vt:lpstr>
      <vt:lpstr>Playfair Display</vt:lpstr>
      <vt:lpstr>Segoe Print</vt:lpstr>
      <vt:lpstr>BatangChe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Hui abbey</dc:creator>
  <cp:lastModifiedBy>Μαρια Καγιογλου</cp:lastModifiedBy>
  <cp:revision>171</cp:revision>
  <dcterms:created xsi:type="dcterms:W3CDTF">2023-03-30T01:36:00Z</dcterms:created>
  <dcterms:modified xsi:type="dcterms:W3CDTF">2024-12-23T14:38:05Z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7F977B76E4624ECAB23710ECE5039309_11</vt:lpwstr>
  </property>
  <property fmtid="{D5CDD505-2E9C-101B-9397-08002B2CF9AE}" pid="3" name="KSOProductBuildVer">
    <vt:lpwstr>2057-12.2.0.18639</vt:lpwstr>
  </property>
</Properties>
</file>